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7"/>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68" r:id="rId29"/>
    <p:sldId id="305" r:id="rId30"/>
    <p:sldId id="306" r:id="rId31"/>
    <p:sldId id="307" r:id="rId32"/>
    <p:sldId id="309" r:id="rId33"/>
    <p:sldId id="310" r:id="rId34"/>
    <p:sldId id="311" r:id="rId35"/>
    <p:sldId id="285" r:id="rId36"/>
    <p:sldId id="317" r:id="rId37"/>
    <p:sldId id="342" r:id="rId38"/>
    <p:sldId id="319" r:id="rId39"/>
    <p:sldId id="359" r:id="rId40"/>
    <p:sldId id="318" r:id="rId41"/>
    <p:sldId id="320" r:id="rId42"/>
    <p:sldId id="321" r:id="rId43"/>
    <p:sldId id="322" r:id="rId44"/>
    <p:sldId id="324" r:id="rId45"/>
    <p:sldId id="286" r:id="rId46"/>
    <p:sldId id="355" r:id="rId47"/>
    <p:sldId id="356" r:id="rId48"/>
    <p:sldId id="353" r:id="rId49"/>
    <p:sldId id="357" r:id="rId50"/>
    <p:sldId id="344" r:id="rId51"/>
    <p:sldId id="327" r:id="rId52"/>
    <p:sldId id="343" r:id="rId53"/>
    <p:sldId id="345" r:id="rId54"/>
    <p:sldId id="347" r:id="rId55"/>
    <p:sldId id="348" r:id="rId56"/>
    <p:sldId id="360" r:id="rId57"/>
    <p:sldId id="287" r:id="rId58"/>
    <p:sldId id="340" r:id="rId59"/>
    <p:sldId id="316" r:id="rId60"/>
    <p:sldId id="341" r:id="rId61"/>
    <p:sldId id="288" r:id="rId62"/>
    <p:sldId id="361" r:id="rId63"/>
    <p:sldId id="362" r:id="rId64"/>
    <p:sldId id="289" r:id="rId65"/>
    <p:sldId id="363"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68"/>
            <p14:sldId id="305"/>
            <p14:sldId id="306"/>
            <p14:sldId id="307"/>
            <p14:sldId id="309"/>
            <p14:sldId id="310"/>
            <p14:sldId id="311"/>
          </p14:sldIdLst>
        </p14:section>
        <p14:section name="Online Learning" id="{0037C51F-6019-2A42-8448-8C9F3D610977}">
          <p14:sldIdLst>
            <p14:sldId id="285"/>
            <p14:sldId id="317"/>
            <p14:sldId id="342"/>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7" autoAdjust="0"/>
    <p:restoredTop sz="66071"/>
  </p:normalViewPr>
  <p:slideViewPr>
    <p:cSldViewPr snapToGrid="0" snapToObjects="1" showGuides="1">
      <p:cViewPr varScale="1">
        <p:scale>
          <a:sx n="100" d="100"/>
          <a:sy n="100" d="100"/>
        </p:scale>
        <p:origin x="1848" y="7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here/remoting in from Spain, as well as everyone else who is attending. A big thanks to my family for flying in as well.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PhD dissertation which is based on developing novel SVM…</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first illustrate the attractiveness of SVMs by comparing them to classic approaches like that of NN by looking at their form and norm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Form - as with majority of algorithms, is the same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 - different (cost functions) &amp; how they learn function parameters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NN minimize sum of errors squared in output space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efficient for large scale learning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 maximize margin in input space - min norm of w</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parameters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Training error fixed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while being good generalizers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now let's take a look at this cost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goal is to learn a classifier, that maximizes the margin of separability between classes while minimizing the loss or error. This is a QP problem</a:t>
            </a:r>
          </a:p>
          <a:p>
            <a:pPr marL="628650" lvl="1" indent="-171450">
              <a:buFont typeface="Arial" panose="020B0604020202020204" pitchFamily="34" charset="0"/>
              <a:buChar char="•"/>
            </a:pPr>
            <a:r>
              <a:rPr lang="en-US" dirty="0"/>
              <a:t>Show loss functions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Both loss functions are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as mentioned previously</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using the kernels.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amount of </a:t>
            </a:r>
            <a:r>
              <a:rPr lang="en-US" sz="1200" b="1" kern="1200" dirty="0">
                <a:solidFill>
                  <a:schemeClr val="tx1"/>
                </a:solidFill>
                <a:effectLst/>
                <a:latin typeface="+mn-lt"/>
                <a:ea typeface="+mn-ea"/>
                <a:cs typeface="+mn-cs"/>
              </a:rPr>
              <a:t>computer memory</a:t>
            </a:r>
            <a:r>
              <a:rPr lang="en-US" sz="1200" kern="1200" dirty="0">
                <a:solidFill>
                  <a:schemeClr val="tx1"/>
                </a:solidFill>
                <a:effectLst/>
                <a:latin typeface="+mn-lt"/>
                <a:ea typeface="+mn-ea"/>
                <a:cs typeface="+mn-cs"/>
              </a:rPr>
              <a:t> required for solving the QP problem presented in 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a:t>
            </a:r>
            <a:r>
              <a:rPr lang="en-US" sz="1200" b="1" kern="1200" dirty="0">
                <a:solidFill>
                  <a:schemeClr val="tx1"/>
                </a:solidFill>
                <a:effectLst/>
                <a:latin typeface="+mn-lt"/>
                <a:ea typeface="+mn-ea"/>
                <a:cs typeface="+mn-cs"/>
              </a:rPr>
              <a:t>memory requirement</a:t>
            </a:r>
            <a:r>
              <a:rPr lang="en-US" sz="1200" kern="1200" dirty="0">
                <a:solidFill>
                  <a:schemeClr val="tx1"/>
                </a:solidFill>
                <a:effectLst/>
                <a:latin typeface="+mn-lt"/>
                <a:ea typeface="+mn-ea"/>
                <a:cs typeface="+mn-cs"/>
              </a:rPr>
              <a: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Their performance really depends on the NSV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Descent methods (coordinate or stochastic) are also popular because of their fast convergence rates. (sub-linear)</a:t>
            </a:r>
          </a:p>
          <a:p>
            <a:endParaRPr lang="en-US" dirty="0"/>
          </a:p>
          <a:p>
            <a:pPr marL="171450" indent="-171450">
              <a:buFont typeface="Arial" panose="020B0604020202020204" pitchFamily="34" charset="0"/>
              <a:buChar char="•"/>
            </a:pPr>
            <a:r>
              <a:rPr lang="en-US" dirty="0"/>
              <a:t>Given these popular approaches, we first opted to apply existing solvers to the emerging learning paradigms mentioned previously. </a:t>
            </a:r>
          </a:p>
          <a:p>
            <a:pPr marL="171450" indent="-171450">
              <a:buFont typeface="Arial" panose="020B0604020202020204" pitchFamily="34" charset="0"/>
              <a:buChar char="•"/>
            </a:pPr>
            <a:r>
              <a:rPr lang="en-US" dirty="0"/>
              <a:t>However, we also decided to develop our own solver to further improve SVM performance on large-scale data</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issue with MT learning lies in the data's outputs:</a:t>
            </a:r>
          </a:p>
          <a:p>
            <a:r>
              <a:rPr lang="en-US" dirty="0"/>
              <a:t>	Whether the outputs are correlated</a:t>
            </a:r>
          </a:p>
          <a:p>
            <a:r>
              <a:rPr lang="en-US" dirty="0"/>
              <a:t>	and if so, how to capture &amp; exploit them in the learning model?</a:t>
            </a:r>
          </a:p>
          <a:p>
            <a:endParaRPr lang="en-US" dirty="0"/>
          </a:p>
          <a:p>
            <a:r>
              <a:rPr lang="en-US" dirty="0"/>
              <a:t>There are 2 main approaches to doing this:</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DOWN TO AL ADAPT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way PT methods try and exploit correlations is though</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method we’ll focus on is Chaining:</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were inspired by a regression algorithm that uses chaining called ERCC:</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The whole idea behind chaining is to use knowledge gained by each target to predict the remaining targets, sequentially.</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First, we will describe the base model for our experiments: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 in the chain</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a:t>
            </a:r>
          </a:p>
          <a:p>
            <a:pPr marL="628650" lvl="1" indent="-171450">
              <a:buFont typeface="Arial" panose="020B0604020202020204" pitchFamily="34" charset="0"/>
              <a:buChar char="•"/>
            </a:pPr>
            <a:r>
              <a:rPr lang="en-US" dirty="0"/>
              <a:t>Build single chain, rather than an ensemble of 10, in direction of max </a:t>
            </a:r>
            <a:r>
              <a:rPr lang="en-US" dirty="0" err="1"/>
              <a:t>corr</a:t>
            </a:r>
            <a:endParaRPr lang="en-US" dirty="0"/>
          </a:p>
          <a:p>
            <a:pPr marL="1085850" lvl="2" indent="-171450">
              <a:buFont typeface="Arial" panose="020B0604020202020204" pitchFamily="34" charset="0"/>
              <a:buChar char="•"/>
            </a:pPr>
            <a:r>
              <a:rPr lang="en-US" dirty="0"/>
              <a:t>This ensures that using the target as input for the next positively contributes towards learning</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Steps:</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Developed our novel SVRs in java within the MULAN’s framework, which was built on top of WEKA</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chose popular methods from the same framework to ensure a controlled environment with the authors' recommended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&amp; parameters</a:t>
            </a:r>
          </a:p>
          <a:p>
            <a:pPr marL="628650" lvl="1" indent="-171450">
              <a:buFont typeface="Arial" panose="020B0604020202020204" pitchFamily="34" charset="0"/>
              <a:buChar char="•"/>
            </a:pPr>
            <a:r>
              <a:rPr lang="en-US" dirty="0"/>
              <a:t>For the sake of time we will report</a:t>
            </a:r>
          </a:p>
          <a:p>
            <a:pPr marL="1085850" lvl="2" indent="-171450">
              <a:buFont typeface="Arial" panose="020B0604020202020204" pitchFamily="34" charset="0"/>
              <a:buChar char="•"/>
            </a:pPr>
            <a:r>
              <a:rPr lang="en-US" dirty="0"/>
              <a:t>ARRMSE</a:t>
            </a:r>
          </a:p>
          <a:p>
            <a:pPr marL="1085850" lvl="2" indent="-171450">
              <a:buFont typeface="Arial" panose="020B0604020202020204" pitchFamily="34" charset="0"/>
              <a:buChar char="•"/>
            </a:pPr>
            <a:r>
              <a:rPr lang="en-US" dirty="0"/>
              <a:t>Run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also performed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 table shows the results for the first metric &amp; algorithm ranks, and the figure on the right is the Bonferroni </a:t>
            </a:r>
            <a:r>
              <a:rPr lang="en-US" sz="1200" dirty="0" err="1">
                <a:latin typeface="Arial" panose="020B0604020202020204" pitchFamily="34" charset="0"/>
                <a:cs typeface="Arial" panose="020B0604020202020204" pitchFamily="34" charset="0"/>
              </a:rPr>
              <a:t>dunn</a:t>
            </a:r>
            <a:r>
              <a:rPr lang="en-US" sz="1200" dirty="0">
                <a:latin typeface="Arial" panose="020B0604020202020204" pitchFamily="34" charset="0"/>
                <a:cs typeface="Arial" panose="020B0604020202020204" pitchFamily="34" charset="0"/>
              </a:rPr>
              <a:t> bar.</a:t>
            </a:r>
          </a:p>
          <a:p>
            <a:pPr marL="742950" lvl="1"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Maybe describe the figure and how BF works?</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b="1" dirty="0"/>
              <a:t>ML algorithms that scale with size of data:</a:t>
            </a:r>
          </a:p>
          <a:p>
            <a:pPr marL="1085850" lvl="2" indent="-171450">
              <a:buFontTx/>
              <a:buChar char="-"/>
            </a:pPr>
            <a:r>
              <a:rPr lang="en-US" sz="1600" dirty="0"/>
              <a:t>Because dataset sizes have been growing so rapidly, there is a need for machine learning algorithms that are able to scale with the size of the data in terms of memory and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&amp; single RC are the fastest, which makes sense because they are neither ensembles, stacked, or chained classifiers.</a:t>
            </a:r>
          </a:p>
          <a:p>
            <a:endParaRPr lang="en-US" dirty="0"/>
          </a:p>
          <a:p>
            <a:r>
              <a:rPr lang="en-US" dirty="0"/>
              <a:t>Talk about how SVRCC is competitive against the ST methods</a:t>
            </a:r>
          </a:p>
          <a:p>
            <a:r>
              <a:rPr lang="en-US" dirty="0"/>
              <a:t>	No time is lost building the chain</a:t>
            </a:r>
          </a:p>
          <a:p>
            <a:r>
              <a:rPr lang="en-US" dirty="0"/>
              <a:t>	Only one chain so it's like RC</a:t>
            </a:r>
          </a:p>
          <a:p>
            <a:r>
              <a:rPr lang="en-US" dirty="0"/>
              <a:t>	Competitive in time against ST</a:t>
            </a:r>
          </a:p>
          <a:p>
            <a:endParaRPr lang="en-US" dirty="0"/>
          </a:p>
          <a:p>
            <a:r>
              <a:rPr lang="en-US" dirty="0"/>
              <a:t>Show that ERCC is the last</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pPr marL="628650" lvl="1" indent="-171450">
              <a:buFont typeface="Arial" panose="020B0604020202020204" pitchFamily="34" charset="0"/>
              <a:buChar char="•"/>
            </a:pPr>
            <a:r>
              <a:rPr lang="en-US" dirty="0"/>
              <a:t>SVR showed great performance as a base-line model</a:t>
            </a:r>
          </a:p>
          <a:p>
            <a:pPr marL="628650" lvl="1" indent="-171450">
              <a:buFont typeface="Arial" panose="020B0604020202020204" pitchFamily="34" charset="0"/>
              <a:buChar char="•"/>
            </a:pPr>
            <a:r>
              <a:rPr lang="en-US" dirty="0"/>
              <a:t>SVRRC highlighted exploiting targets relationships</a:t>
            </a:r>
          </a:p>
          <a:p>
            <a:pPr marL="628650" lvl="1" indent="-171450">
              <a:buFont typeface="Arial" panose="020B0604020202020204" pitchFamily="34" charset="0"/>
              <a:buChar char="•"/>
            </a:pPr>
            <a:r>
              <a:rPr lang="en-US" dirty="0"/>
              <a:t>SVRCC</a:t>
            </a:r>
          </a:p>
          <a:p>
            <a:pPr marL="1085850" lvl="2" indent="-171450">
              <a:buFont typeface="Arial" panose="020B0604020202020204" pitchFamily="34" charset="0"/>
              <a:buChar char="•"/>
            </a:pPr>
            <a:r>
              <a:rPr lang="en-US" dirty="0"/>
              <a:t>Ranked 1</a:t>
            </a:r>
            <a:r>
              <a:rPr lang="en-US" baseline="30000" dirty="0"/>
              <a:t>st</a:t>
            </a:r>
            <a:r>
              <a:rPr lang="en-US" baseline="0" dirty="0"/>
              <a:t> for quality metrics and 2</a:t>
            </a:r>
            <a:r>
              <a:rPr lang="en-US" baseline="30000" dirty="0"/>
              <a:t>nd</a:t>
            </a:r>
            <a:r>
              <a:rPr lang="en-US" baseline="0" dirty="0"/>
              <a:t> in terms of run time</a:t>
            </a:r>
          </a:p>
          <a:p>
            <a:pPr marL="1085850" lvl="2" indent="-171450">
              <a:buFont typeface="Arial" panose="020B0604020202020204" pitchFamily="34" charset="0"/>
              <a:buChar char="•"/>
            </a:pPr>
            <a:r>
              <a:rPr lang="en-US" baseline="0" dirty="0"/>
              <a:t>Better than SVRRC and SVR</a:t>
            </a:r>
            <a:r>
              <a:rPr lang="en-US" baseline="30000" dirty="0"/>
              <a:t> </a:t>
            </a:r>
            <a:endParaRPr lang="en-US" dirty="0"/>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bag-representatives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in MIL, samples are considered </a:t>
            </a:r>
            <a:r>
              <a:rPr lang="en-US" b="1" dirty="0"/>
              <a:t>bags</a:t>
            </a:r>
            <a:r>
              <a:rPr lang="en-US" dirty="0"/>
              <a:t>,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biggest complexity associated with MIL is that the individual labels of the instances are unknown.</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dealing with this problem which fall into 3 categories: </a:t>
            </a:r>
          </a:p>
          <a:p>
            <a:pPr marL="628650" lvl="1" indent="-171450">
              <a:buFont typeface="Arial" panose="020B0604020202020204" pitchFamily="34" charset="0"/>
              <a:buChar char="•"/>
            </a:pPr>
            <a:r>
              <a:rPr lang="en-US" b="1" dirty="0"/>
              <a:t>Instance Space</a:t>
            </a:r>
          </a:p>
          <a:p>
            <a:pPr marL="1085850" lvl="2" indent="-171450">
              <a:buFont typeface="Arial" panose="020B0604020202020204" pitchFamily="34" charset="0"/>
              <a:buChar char="•"/>
            </a:pPr>
            <a:r>
              <a:rPr lang="en-US" b="0" dirty="0"/>
              <a:t>Separate instances in positive bags from those in negative</a:t>
            </a:r>
          </a:p>
          <a:p>
            <a:pPr marL="1085850" lvl="2" indent="-171450">
              <a:buFont typeface="Arial" panose="020B0604020202020204" pitchFamily="34" charset="0"/>
              <a:buChar char="•"/>
            </a:pPr>
            <a:r>
              <a:rPr lang="en-US" b="0" dirty="0"/>
              <a:t>Bag label found by aggregating instance-level scores using some kind of assumption</a:t>
            </a:r>
          </a:p>
          <a:p>
            <a:pPr marL="1085850" lvl="2" indent="-171450">
              <a:buFont typeface="Arial" panose="020B0604020202020204" pitchFamily="34" charset="0"/>
              <a:buChar char="•"/>
            </a:pPr>
            <a:r>
              <a:rPr lang="en-US" b="0" dirty="0"/>
              <a:t>Works </a:t>
            </a:r>
            <a:r>
              <a:rPr lang="en-US" b="1" dirty="0"/>
              <a:t>best</a:t>
            </a:r>
            <a:r>
              <a:rPr lang="en-US" b="0" dirty="0"/>
              <a:t> when bags contain a large number of instances</a:t>
            </a:r>
          </a:p>
          <a:p>
            <a:pPr marL="1085850" lvl="2" indent="-171450">
              <a:buFont typeface="Arial" panose="020B0604020202020204" pitchFamily="34" charset="0"/>
              <a:buChar char="•"/>
            </a:pPr>
            <a:r>
              <a:rPr lang="en-US" b="1" dirty="0"/>
              <a:t>Bad</a:t>
            </a:r>
            <a:r>
              <a:rPr lang="en-US" b="0" dirty="0"/>
              <a:t> when bags of differing classes contain similar instances</a:t>
            </a:r>
          </a:p>
          <a:p>
            <a:pPr marL="628650" lvl="1" indent="-171450">
              <a:buFont typeface="Arial" panose="020B0604020202020204" pitchFamily="34" charset="0"/>
              <a:buChar char="•"/>
            </a:pPr>
            <a:r>
              <a:rPr lang="en-US" b="1" dirty="0"/>
              <a:t>Bag Space</a:t>
            </a:r>
          </a:p>
          <a:p>
            <a:pPr marL="1085850" lvl="2" indent="-171450">
              <a:buFont typeface="Arial" panose="020B0604020202020204" pitchFamily="34" charset="0"/>
              <a:buChar char="•"/>
            </a:pPr>
            <a:r>
              <a:rPr lang="en-US" b="0" dirty="0"/>
              <a:t>Treat each bag as a while entity, use distance metrics to extract info from each bag</a:t>
            </a:r>
          </a:p>
          <a:p>
            <a:pPr marL="1085850" lvl="2" indent="-171450">
              <a:buFont typeface="Arial" panose="020B0604020202020204" pitchFamily="34" charset="0"/>
              <a:buChar char="•"/>
            </a:pPr>
            <a:r>
              <a:rPr lang="en-US" b="0" dirty="0"/>
              <a:t>Non-vector space, so they use distance functions or kernels</a:t>
            </a:r>
          </a:p>
          <a:p>
            <a:pPr marL="628650" lvl="1" indent="-171450">
              <a:buFont typeface="Arial" panose="020B0604020202020204" pitchFamily="34" charset="0"/>
              <a:buChar char="•"/>
            </a:pPr>
            <a:r>
              <a:rPr lang="en-US" b="1" dirty="0"/>
              <a:t>Embedded Space</a:t>
            </a:r>
          </a:p>
          <a:p>
            <a:pPr marL="1085850" lvl="2" indent="-171450">
              <a:buFont typeface="Arial" panose="020B0604020202020204" pitchFamily="34" charset="0"/>
              <a:buChar char="•"/>
            </a:pPr>
            <a:r>
              <a:rPr lang="en-US" b="0" dirty="0"/>
              <a:t>Each bag is mapped to a single input vector summarizing relevant information about the whole bag</a:t>
            </a:r>
          </a:p>
          <a:p>
            <a:pPr marL="1085850" lvl="2" indent="-171450">
              <a:buFont typeface="Arial" panose="020B0604020202020204" pitchFamily="34" charset="0"/>
              <a:buChar char="•"/>
            </a:pPr>
            <a:r>
              <a:rPr lang="en-US" b="1" dirty="0"/>
              <a:t>Vocab</a:t>
            </a:r>
          </a:p>
          <a:p>
            <a:pPr marL="1543050" lvl="3" indent="-171450">
              <a:buFont typeface="Arial" panose="020B0604020202020204" pitchFamily="34" charset="0"/>
              <a:buChar char="•"/>
            </a:pPr>
            <a:r>
              <a:rPr lang="en-US" b="0" dirty="0"/>
              <a:t>Aggregates stats of all instances within bag</a:t>
            </a:r>
          </a:p>
          <a:p>
            <a:pPr marL="1085850" lvl="2" indent="-171450">
              <a:buFont typeface="Arial" panose="020B0604020202020204" pitchFamily="34" charset="0"/>
              <a:buChar char="•"/>
            </a:pPr>
            <a:r>
              <a:rPr lang="en-US" b="1" dirty="0"/>
              <a:t>Non Vocab</a:t>
            </a:r>
          </a:p>
          <a:p>
            <a:pPr marL="1543050" lvl="3" indent="-171450">
              <a:buFont typeface="Arial" panose="020B0604020202020204" pitchFamily="34" charset="0"/>
              <a:buChar char="•"/>
            </a:pPr>
            <a:r>
              <a:rPr lang="en-US" b="0" dirty="0"/>
              <a:t>Analyze how instances in each bag match certain prototypes previously discovered in data</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r>
              <a:rPr lang="en-US" b="1" dirty="0"/>
              <a:t>Both Bag &amp; Embedded </a:t>
            </a:r>
            <a:r>
              <a:rPr lang="en-US" b="0" dirty="0"/>
              <a:t>exploit bag-level information as a whole</a:t>
            </a:r>
          </a:p>
          <a:p>
            <a:pPr marL="1085850" lvl="2" indent="-171450">
              <a:buFont typeface="Arial" panose="020B0604020202020204" pitchFamily="34" charset="0"/>
              <a:buChar char="•"/>
            </a:pPr>
            <a:r>
              <a:rPr lang="en-US" b="0" dirty="0"/>
              <a:t>Difference is that bag space is done implicitly through a kernel function and embedded is an explicit transformation through a mapping function (performance really depends on mapping function)</a:t>
            </a:r>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scope of this work surrounds to SMI</a:t>
            </a:r>
          </a:p>
          <a:p>
            <a:pPr marL="628650" lvl="1" indent="-171450">
              <a:buFont typeface="Arial" panose="020B0604020202020204" pitchFamily="34" charset="0"/>
              <a:buChar char="•"/>
            </a:pPr>
            <a:r>
              <a:rPr lang="en-US" dirty="0"/>
              <a:t>The SMI Assumption states that… </a:t>
            </a:r>
            <a:r>
              <a:rPr lang="en-US" b="1" dirty="0"/>
              <a:t>***Animation***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0" lvl="0" indent="0">
              <a:buFont typeface="Arial" panose="020B0604020202020204" pitchFamily="34" charset="0"/>
              <a:buNone/>
            </a:pP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a:t>
            </a:r>
            <a:r>
              <a:rPr lang="en-US" sz="1200" b="1" kern="1200" dirty="0">
                <a:solidFill>
                  <a:schemeClr val="tx1"/>
                </a:solidFill>
                <a:effectLst/>
                <a:latin typeface="+mn-lt"/>
                <a:ea typeface="+mn-ea"/>
                <a:cs typeface="+mn-cs"/>
              </a:rPr>
              <a:t>MISVM</a:t>
            </a:r>
            <a:r>
              <a:rPr lang="en-US" sz="1200" kern="1200" dirty="0">
                <a:solidFill>
                  <a:schemeClr val="tx1"/>
                </a:solidFill>
                <a:effectLst/>
                <a:latin typeface="+mn-lt"/>
                <a:ea typeface="+mn-ea"/>
                <a:cs typeface="+mn-cs"/>
              </a:rPr>
              <a:t>, proposed by Andrews et. al:</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At most one instance from positive bags are selected as bag-representatives, and the algorithm iteratively creates a classifier that separates those representatives from all those in negative bags. </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Disadvantage:</a:t>
            </a:r>
          </a:p>
          <a:p>
            <a:pPr marL="1085850" lvl="2" indent="-171450">
              <a:buFont typeface="Arial" panose="020B0604020202020204" pitchFamily="34" charset="0"/>
              <a:buChar char="•"/>
            </a:pPr>
            <a:r>
              <a:rPr lang="en-US" sz="1200" b="0" kern="1200" dirty="0">
                <a:solidFill>
                  <a:schemeClr val="tx1"/>
                </a:solidFill>
                <a:effectLst/>
                <a:latin typeface="+mn-lt"/>
                <a:ea typeface="+mn-ea"/>
                <a:cs typeface="+mn-cs"/>
              </a:rPr>
              <a:t>Creates a class imbalance problem where SVs from negative class are more prominent</a:t>
            </a:r>
          </a:p>
          <a:p>
            <a:pPr marL="1085850" lvl="2"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way we aimed to </a:t>
            </a:r>
            <a:r>
              <a:rPr lang="en-US" sz="1200" b="1" kern="1200" dirty="0">
                <a:solidFill>
                  <a:schemeClr val="tx1"/>
                </a:solidFill>
                <a:effectLst/>
                <a:latin typeface="+mn-lt"/>
                <a:ea typeface="+mn-ea"/>
                <a:cs typeface="+mn-cs"/>
              </a:rPr>
              <a:t>remedy this class imbalance problem </a:t>
            </a:r>
            <a:r>
              <a:rPr lang="en-US" sz="1200" kern="1200" dirty="0">
                <a:solidFill>
                  <a:schemeClr val="tx1"/>
                </a:solidFill>
                <a:effectLst/>
                <a:latin typeface="+mn-lt"/>
                <a:ea typeface="+mn-ea"/>
                <a:cs typeface="+mn-cs"/>
              </a:rPr>
              <a:t>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do is derive and solve the dual problem using a QP solver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441746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To illustrate the difference between our method and MISVM, Here we have 2 comparison plots of the decision boundaries produced by both algorithms on a toy dataset.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major differences in the final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dark x’s represent instances that are chosen as support vectors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we can see, MISVM has many more in the negative class, pushing the decision boundary towards that of the positive class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MIRSVM limits the number of representatives from the negative bags as well, it produces a sparser &amp; more balanced model than MISVM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MI SVMs, and contemporary multi-instance learners</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 and KEEL dataset repositories.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Also note that MIRSVM performs better than MISVM for all datasets</a:t>
            </a:r>
            <a:r>
              <a:rPr lang="en-US" sz="1200" kern="1200" dirty="0">
                <a:solidFill>
                  <a:schemeClr val="tx1"/>
                </a:solidFill>
                <a:effectLst/>
                <a:latin typeface="+mn-lt"/>
                <a:ea typeface="+mn-ea"/>
                <a:cs typeface="+mn-cs"/>
              </a:rPr>
              <a:t>, indicating that using a single representatives from each bag improves the classification performance. </a:t>
            </a:r>
            <a:endParaRPr lang="en-US" sz="1200" dirty="0"/>
          </a:p>
          <a:p>
            <a:endParaRPr lang="en-US" sz="1200"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a:t>
            </a:r>
            <a:r>
              <a:rPr lang="en-US" sz="1200" b="1" kern="1200" dirty="0">
                <a:solidFill>
                  <a:schemeClr val="tx1"/>
                </a:solidFill>
                <a:effectLst/>
                <a:latin typeface="+mn-lt"/>
                <a:ea typeface="+mn-ea"/>
                <a:cs typeface="+mn-cs"/>
              </a:rPr>
              <a:t>quadratic programming </a:t>
            </a:r>
            <a:r>
              <a:rPr lang="en-US" sz="1200" kern="1200" dirty="0">
                <a:solidFill>
                  <a:schemeClr val="tx1"/>
                </a:solidFill>
                <a:effectLst/>
                <a:latin typeface="+mn-lt"/>
                <a:ea typeface="+mn-ea"/>
                <a:cs typeface="+mn-cs"/>
              </a:rPr>
              <a:t>solvers are not the most efficient tools for solving optimization problems in terms of run time, and yet MIRSVM still is shown to perform competitively against the current widely used algorithms. The scalability of MIRSVM is founded on the speedy rate of bag-representative </a:t>
            </a:r>
            <a:r>
              <a:rPr lang="en-US" sz="1200" b="1" kern="1200" dirty="0">
                <a:solidFill>
                  <a:schemeClr val="tx1"/>
                </a:solidFill>
                <a:effectLst/>
                <a:latin typeface="+mn-lt"/>
                <a:ea typeface="+mn-ea"/>
                <a:cs typeface="+mn-cs"/>
              </a:rPr>
              <a:t>convergence</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limitations presented by popular SVM solvers, we opted to design our own novel online, i.e. stochastic, SVM.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stochastic, or online, learning</a:t>
            </a:r>
          </a:p>
          <a:p>
            <a:pPr marL="628650" lvl="1" indent="-171450">
              <a:buFont typeface="Arial" panose="020B0604020202020204" pitchFamily="34" charset="0"/>
              <a:buChar char="•"/>
            </a:pPr>
            <a:r>
              <a:rPr lang="en-US" dirty="0"/>
              <a:t>Rather than minimizing the following</a:t>
            </a:r>
          </a:p>
          <a:p>
            <a:pPr marL="628650" lvl="1" indent="-171450">
              <a:buFont typeface="Arial" panose="020B0604020202020204" pitchFamily="34" charset="0"/>
              <a:buChar char="•"/>
            </a:pPr>
            <a:r>
              <a:rPr lang="en-US" dirty="0"/>
              <a:t>We minimize this</a:t>
            </a:r>
          </a:p>
          <a:p>
            <a:pPr marL="171450" lvl="0" indent="-171450">
              <a:buFont typeface="Arial" panose="020B0604020202020204" pitchFamily="34" charset="0"/>
              <a:buChar char="•"/>
            </a:pPr>
            <a:r>
              <a:rPr lang="en-US" dirty="0"/>
              <a:t>Stochastic means …</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SGD</a:t>
            </a:r>
            <a:r>
              <a:rPr lang="en-US" sz="1200" kern="1200" dirty="0">
                <a:solidFill>
                  <a:schemeClr val="tx1"/>
                </a:solidFill>
                <a:effectLst/>
                <a:latin typeface="+mn-lt"/>
                <a:ea typeface="+mn-ea"/>
                <a:cs typeface="+mn-cs"/>
              </a:rPr>
              <a:t> methods have also been used to solve the primal soft margin SVM problem &amp; are similar to perceptron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Cycles</a:t>
            </a:r>
            <a:r>
              <a:rPr lang="en-US" sz="1200" kern="1200" dirty="0">
                <a:solidFill>
                  <a:schemeClr val="tx1"/>
                </a:solidFill>
                <a:effectLst/>
                <a:latin typeface="+mn-lt"/>
                <a:ea typeface="+mn-ea"/>
                <a:cs typeface="+mn-cs"/>
              </a:rPr>
              <a:t> repeatedly, updating only if there is an error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cycling, these algorithms can process </a:t>
            </a:r>
            <a:r>
              <a:rPr lang="en-US" sz="1200" b="1" kern="1200" dirty="0">
                <a:solidFill>
                  <a:schemeClr val="tx1"/>
                </a:solidFill>
                <a:effectLst/>
                <a:latin typeface="+mn-lt"/>
                <a:ea typeface="+mn-ea"/>
                <a:cs typeface="+mn-cs"/>
              </a:rPr>
              <a:t>large</a:t>
            </a:r>
            <a:r>
              <a:rPr lang="en-US" sz="1200" kern="1200" dirty="0">
                <a:solidFill>
                  <a:schemeClr val="tx1"/>
                </a:solidFill>
                <a:effectLst/>
                <a:latin typeface="+mn-lt"/>
                <a:ea typeface="+mn-ea"/>
                <a:cs typeface="+mn-cs"/>
              </a:rPr>
              <a:t> amounts of data at </a:t>
            </a:r>
            <a:r>
              <a:rPr lang="en-US" sz="1200" b="1" kern="1200" dirty="0">
                <a:solidFill>
                  <a:schemeClr val="tx1"/>
                </a:solidFill>
                <a:effectLst/>
                <a:latin typeface="+mn-lt"/>
                <a:ea typeface="+mn-ea"/>
                <a:cs typeface="+mn-cs"/>
              </a:rPr>
              <a:t>faster</a:t>
            </a:r>
            <a:r>
              <a:rPr lang="en-US" sz="1200" kern="1200" dirty="0">
                <a:solidFill>
                  <a:schemeClr val="tx1"/>
                </a:solidFill>
                <a:effectLst/>
                <a:latin typeface="+mn-lt"/>
                <a:ea typeface="+mn-ea"/>
                <a:cs typeface="+mn-cs"/>
              </a:rPr>
              <a:t> speeds with </a:t>
            </a:r>
            <a:r>
              <a:rPr lang="en-US" sz="1200" b="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memory resources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Continues to update until user intervenes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Disadvantage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SGD methods are similar, but fundamentally different, to mistake driven perceptron, which stops training when no errors are found</a:t>
            </a:r>
          </a:p>
          <a:p>
            <a:endParaRPr lang="en-US" dirty="0"/>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Kivinen</a:t>
            </a:r>
            <a:r>
              <a:rPr lang="en-US" sz="1200" kern="1200" dirty="0">
                <a:solidFill>
                  <a:schemeClr val="tx1"/>
                </a:solidFill>
                <a:effectLst/>
                <a:latin typeface="+mn-lt"/>
                <a:ea typeface="+mn-ea"/>
                <a:cs typeface="+mn-cs"/>
              </a:rPr>
              <a:t> et al.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Namely, </a:t>
            </a:r>
            <a:r>
              <a:rPr lang="en-US" sz="1200" b="1" kern="1200" dirty="0">
                <a:solidFill>
                  <a:schemeClr val="tx1"/>
                </a:solidFill>
                <a:effectLst/>
                <a:latin typeface="+mn-lt"/>
                <a:ea typeface="+mn-ea"/>
                <a:cs typeface="+mn-cs"/>
              </a:rPr>
              <a:t>early stopping</a:t>
            </a:r>
            <a:r>
              <a:rPr lang="en-US" sz="1200" kern="1200" dirty="0">
                <a:solidFill>
                  <a:schemeClr val="tx1"/>
                </a:solidFill>
                <a:effectLst/>
                <a:latin typeface="+mn-lt"/>
                <a:ea typeface="+mn-ea"/>
                <a:cs typeface="+mn-cs"/>
              </a:rPr>
              <a:t>, and the removal of the regularization term or the learning rate, can control the size of the margin.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However, this then raises the question about knowing when it is early enough to stop.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was also shown that using SGD in the primal provides better solution than optimizing in the dual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These are the two reasons that inspired the investigation for OLLAWV.</a:t>
            </a:r>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OLLAWV performs stochastic gradient descent on the primal L1-SVM objective function.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Novel update procedure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Self-stopping condition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I’ll briefly describe the algorithm derivation:</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First we take the derivative with respect to w</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the </a:t>
            </a:r>
            <a:r>
              <a:rPr lang="en-US" sz="1200" kern="1200" dirty="0" err="1">
                <a:solidFill>
                  <a:schemeClr val="tx1"/>
                </a:solidFill>
                <a:effectLst/>
                <a:latin typeface="+mn-lt"/>
                <a:ea typeface="+mn-ea"/>
                <a:cs typeface="+mn-cs"/>
              </a:rPr>
              <a:t>representer</a:t>
            </a:r>
            <a:r>
              <a:rPr lang="en-US" sz="1200" kern="1200" dirty="0">
                <a:solidFill>
                  <a:schemeClr val="tx1"/>
                </a:solidFill>
                <a:effectLst/>
                <a:latin typeface="+mn-lt"/>
                <a:ea typeface="+mn-ea"/>
                <a:cs typeface="+mn-cs"/>
              </a:rPr>
              <a:t> theorem, we replace with the following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a stochastic update, sample by sample, the update becomes…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Which states, if there is an error, update with the following, and if no error is found, update with this.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Now, the difference, novelty, and advantage of OLLAWV  with respect to other SGD methods resides in the way it iterates: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is only updated in each iteration.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worst violating sample is defined as the sample that has the largest error with respect to the current hyperplane.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Rather than randomly selecting a sample to update per iteration, OLLAWV selects (without replacement) the most incorrectly classified sample and updates the model accordingly. </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it updates worst violator only, this condition is never satisfied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since it is without replacement, this term is always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the update becomes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iteratively updating the model using only the worst-violator, the model is essentially finding its support vectors, as well as implicitly defining a stopping criterion.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there are no more violating samples, the algorithm terminates, eliminating the need to set the number of iterations for an algorithm to perform, as is the case with most contemporary online algorithms.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Both have shown to have better performance than SMOs implementation in LIBSVM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Env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statistical analysis shows that OLLAWV performs significantly better than the competing methods for $\alpha = 0.05$ and is ranked first, except for KNN</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novel online learning procedure and algorithm for solving the L1-SVM problem: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Unique method in terms of both </a:t>
            </a:r>
            <a:r>
              <a:rPr lang="en-US" sz="1200" b="1" kern="1200" dirty="0">
                <a:solidFill>
                  <a:schemeClr val="tx1"/>
                </a:solidFill>
                <a:effectLst/>
                <a:latin typeface="+mn-lt"/>
                <a:ea typeface="+mn-ea"/>
                <a:cs typeface="+mn-cs"/>
              </a:rPr>
              <a:t>iterating</a:t>
            </a:r>
            <a:r>
              <a:rPr lang="en-US" sz="1200" kern="1200" dirty="0">
                <a:solidFill>
                  <a:schemeClr val="tx1"/>
                </a:solidFill>
                <a:effectLst/>
                <a:latin typeface="+mn-lt"/>
                <a:ea typeface="+mn-ea"/>
                <a:cs typeface="+mn-cs"/>
              </a:rPr>
              <a:t> over samples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Updating</a:t>
            </a:r>
            <a:r>
              <a:rPr lang="en-US" sz="1200" kern="1200" dirty="0">
                <a:solidFill>
                  <a:schemeClr val="tx1"/>
                </a:solidFill>
                <a:effectLst/>
                <a:latin typeface="+mn-lt"/>
                <a:ea typeface="+mn-ea"/>
                <a:cs typeface="+mn-cs"/>
              </a:rPr>
              <a:t> the model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Novel </a:t>
            </a:r>
            <a:r>
              <a:rPr lang="en-US" sz="1200" b="1" kern="1200" dirty="0">
                <a:solidFill>
                  <a:schemeClr val="tx1"/>
                </a:solidFill>
                <a:effectLst/>
                <a:latin typeface="+mn-lt"/>
                <a:ea typeface="+mn-ea"/>
                <a:cs typeface="+mn-cs"/>
              </a:rPr>
              <a:t>stopping</a:t>
            </a:r>
            <a:r>
              <a:rPr lang="en-US" sz="1200" kern="1200" dirty="0">
                <a:solidFill>
                  <a:schemeClr val="tx1"/>
                </a:solidFill>
                <a:effectLst/>
                <a:latin typeface="+mn-lt"/>
                <a:ea typeface="+mn-ea"/>
                <a:cs typeface="+mn-cs"/>
              </a:rPr>
              <a:t> criterion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Such an approach results in a significant shortening of </a:t>
            </a:r>
            <a:r>
              <a:rPr lang="en-US" sz="1200" b="1" kern="1200" dirty="0">
                <a:solidFill>
                  <a:schemeClr val="tx1"/>
                </a:solidFill>
                <a:effectLst/>
                <a:latin typeface="+mn-lt"/>
                <a:ea typeface="+mn-ea"/>
                <a:cs typeface="+mn-cs"/>
              </a:rPr>
              <a:t>training</a:t>
            </a:r>
            <a:r>
              <a:rPr lang="en-US" sz="1200" kern="1200" dirty="0">
                <a:solidFill>
                  <a:schemeClr val="tx1"/>
                </a:solidFill>
                <a:effectLst/>
                <a:latin typeface="+mn-lt"/>
                <a:ea typeface="+mn-ea"/>
                <a:cs typeface="+mn-cs"/>
              </a:rPr>
              <a:t> time, as well as in a huge decrease in the resulting </a:t>
            </a:r>
            <a:r>
              <a:rPr lang="en-US" sz="1200" b="1" kern="1200" dirty="0">
                <a:solidFill>
                  <a:schemeClr val="tx1"/>
                </a:solidFill>
                <a:effectLst/>
                <a:latin typeface="+mn-lt"/>
                <a:ea typeface="+mn-ea"/>
                <a:cs typeface="+mn-cs"/>
              </a:rPr>
              <a:t>model size</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key features of the proposed algorithm, OLLAWV, stem from its </a:t>
            </a:r>
            <a:r>
              <a:rPr lang="en-US" sz="1200" b="1" kern="1200" dirty="0">
                <a:solidFill>
                  <a:schemeClr val="tx1"/>
                </a:solidFill>
                <a:effectLst/>
                <a:latin typeface="+mn-lt"/>
                <a:ea typeface="+mn-ea"/>
                <a:cs typeface="+mn-cs"/>
              </a:rPr>
              <a:t>implicit</a:t>
            </a:r>
            <a:r>
              <a:rPr lang="en-US" sz="1200" kern="1200" dirty="0">
                <a:solidFill>
                  <a:schemeClr val="tx1"/>
                </a:solidFill>
                <a:effectLst/>
                <a:latin typeface="+mn-lt"/>
                <a:ea typeface="+mn-ea"/>
                <a:cs typeface="+mn-cs"/>
              </a:rPr>
              <a:t> ability of finding support vectors and its </a:t>
            </a:r>
            <a:r>
              <a:rPr lang="en-US" sz="1200" b="1" kern="1200" dirty="0">
                <a:solidFill>
                  <a:schemeClr val="tx1"/>
                </a:solidFill>
                <a:effectLst/>
                <a:latin typeface="+mn-lt"/>
                <a:ea typeface="+mn-ea"/>
                <a:cs typeface="+mn-cs"/>
              </a:rPr>
              <a:t>self-stopping condition</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All these features of OLLAWV resulted in: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Competitive accuracy against all methods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Significant decrease in runtime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Significant decrease in model complexity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330694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context of supervised stream classification, build a model from continuous rapidly arriving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Can arrive in </a:t>
            </a:r>
            <a:r>
              <a:rPr lang="en-US" b="1" dirty="0"/>
              <a:t>batch</a:t>
            </a:r>
            <a:r>
              <a:rPr lang="en-US" dirty="0"/>
              <a:t> or </a:t>
            </a:r>
            <a:r>
              <a:rPr lang="en-US" b="1" dirty="0"/>
              <a:t>online</a:t>
            </a:r>
            <a:r>
              <a:rPr lang="en-US" dirty="0"/>
              <a:t> format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calls for machine learning algorithms that can:</a:t>
            </a:r>
          </a:p>
          <a:p>
            <a:pPr marL="628650" lvl="1" indent="-171450">
              <a:buFont typeface="Arial" panose="020B0604020202020204" pitchFamily="34" charset="0"/>
              <a:buChar char="•"/>
            </a:pPr>
            <a:r>
              <a:rPr lang="en-US" dirty="0"/>
              <a:t>Incrementally process the rapidly arriving data</a:t>
            </a:r>
          </a:p>
          <a:p>
            <a:pPr marL="628650" lvl="1" indent="-171450">
              <a:buFont typeface="Arial" panose="020B0604020202020204" pitchFamily="34" charset="0"/>
              <a:buChar char="•"/>
            </a:pPr>
            <a:r>
              <a:rPr lang="en-US" dirty="0"/>
              <a:t>In a short amount of time</a:t>
            </a:r>
          </a:p>
          <a:p>
            <a:pPr marL="628650" lvl="1" indent="-171450">
              <a:buFont typeface="Arial" panose="020B0604020202020204" pitchFamily="34" charset="0"/>
              <a:buChar char="•"/>
            </a:pPr>
            <a:r>
              <a:rPr lang="en-US" dirty="0"/>
              <a:t>And can function with limited memory consumption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Not only that, the data’s distribution can change over time as well </a:t>
            </a:r>
            <a:r>
              <a:rPr lang="en-US" b="1" dirty="0"/>
              <a:t>***NEXT***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Which brings us to the two main types of streams</a:t>
            </a:r>
          </a:p>
          <a:p>
            <a:pPr marL="628650" lvl="1" indent="-171450">
              <a:buFont typeface="Arial" panose="020B0604020202020204" pitchFamily="34" charset="0"/>
              <a:buChar char="•"/>
            </a:pPr>
            <a:r>
              <a:rPr lang="en-US" b="1" dirty="0"/>
              <a:t>Stationary: </a:t>
            </a:r>
            <a:endParaRPr lang="en-US" b="0" dirty="0"/>
          </a:p>
          <a:p>
            <a:pPr marL="628650" lvl="1" indent="-171450">
              <a:buFont typeface="Arial" panose="020B0604020202020204" pitchFamily="34" charset="0"/>
              <a:buChar char="•"/>
            </a:pPr>
            <a:r>
              <a:rPr lang="en-US" b="1" dirty="0"/>
              <a:t>Non-stationary: </a:t>
            </a:r>
            <a:r>
              <a:rPr lang="en-US" b="0" dirty="0"/>
              <a:t>Distribution of data changes over time</a:t>
            </a:r>
          </a:p>
          <a:p>
            <a:pPr marL="1085850" lvl="2" indent="-171450">
              <a:buFont typeface="Arial" panose="020B0604020202020204" pitchFamily="34" charset="0"/>
              <a:buChar char="•"/>
            </a:pPr>
            <a:r>
              <a:rPr lang="en-US" b="0" dirty="0"/>
              <a:t>Abrupt</a:t>
            </a:r>
          </a:p>
          <a:p>
            <a:pPr marL="1085850" lvl="2" indent="-171450">
              <a:buFont typeface="Arial" panose="020B0604020202020204" pitchFamily="34" charset="0"/>
              <a:buChar char="•"/>
            </a:pPr>
            <a:r>
              <a:rPr lang="en-US" b="0" dirty="0"/>
              <a:t>Gradual</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This also adds a requirement where algorithms to be robust, fast, adaptive.</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main approaches to tackling the non-stationary case</a:t>
            </a:r>
          </a:p>
          <a:p>
            <a:pPr marL="628650" lvl="1" indent="-171450">
              <a:buFont typeface="Arial" panose="020B0604020202020204" pitchFamily="34" charset="0"/>
              <a:buChar char="•"/>
            </a:pPr>
            <a:r>
              <a:rPr lang="en-US" b="1" dirty="0"/>
              <a:t>Active</a:t>
            </a:r>
            <a:r>
              <a:rPr lang="en-US" dirty="0"/>
              <a:t> </a:t>
            </a:r>
          </a:p>
          <a:p>
            <a:pPr marL="1085850" lvl="2" indent="-171450">
              <a:buFont typeface="Arial" panose="020B0604020202020204" pitchFamily="34" charset="0"/>
              <a:buChar char="•"/>
            </a:pPr>
            <a:r>
              <a:rPr lang="en-US" dirty="0"/>
              <a:t>Relies on change detection mechanism to trigger an update to remedy or react to the change encountered</a:t>
            </a:r>
          </a:p>
          <a:p>
            <a:pPr marL="628650" lvl="1" indent="-171450">
              <a:buFont typeface="Arial" panose="020B0604020202020204" pitchFamily="34" charset="0"/>
              <a:buChar char="•"/>
            </a:pPr>
            <a:r>
              <a:rPr lang="en-US" b="1" dirty="0"/>
              <a:t>Passive </a:t>
            </a:r>
            <a:endParaRPr lang="en-US" b="0" dirty="0"/>
          </a:p>
          <a:p>
            <a:pPr marL="1085850" lvl="2" indent="-171450">
              <a:buFont typeface="Arial" panose="020B0604020202020204" pitchFamily="34" charset="0"/>
              <a:buChar char="•"/>
            </a:pPr>
            <a:r>
              <a:rPr lang="en-US" b="0" dirty="0"/>
              <a:t>Perform continuous updates to the model whenever new data arrive</a:t>
            </a:r>
            <a:endParaRPr lang="en-US" b="1"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Under Passive approaches, one could use: (depending on the application)</a:t>
            </a:r>
          </a:p>
          <a:p>
            <a:pPr marL="628650" lvl="1" indent="-171450">
              <a:buFont typeface="Arial" panose="020B0604020202020204" pitchFamily="34" charset="0"/>
              <a:buChar char="•"/>
            </a:pPr>
            <a:r>
              <a:rPr lang="en-US" b="1" dirty="0"/>
              <a:t>Single classifiers</a:t>
            </a:r>
          </a:p>
          <a:p>
            <a:pPr marL="1085850" lvl="2" indent="-171450">
              <a:buFont typeface="Arial" panose="020B0604020202020204" pitchFamily="34" charset="0"/>
              <a:buChar char="•"/>
            </a:pPr>
            <a:r>
              <a:rPr lang="en-US" dirty="0"/>
              <a:t>Usually more attractive and simple solution for mining large data streams</a:t>
            </a:r>
          </a:p>
          <a:p>
            <a:pPr marL="628650" lvl="1" indent="-171450">
              <a:buFont typeface="Arial" panose="020B0604020202020204" pitchFamily="34" charset="0"/>
              <a:buChar char="•"/>
            </a:pPr>
            <a:r>
              <a:rPr lang="en-US" b="1" dirty="0"/>
              <a:t>Ensemble classifiers</a:t>
            </a:r>
          </a:p>
          <a:p>
            <a:pPr marL="1085850" lvl="2" indent="-171450">
              <a:buFont typeface="Arial" panose="020B0604020202020204" pitchFamily="34" charset="0"/>
              <a:buChar char="•"/>
            </a:pPr>
            <a:r>
              <a:rPr lang="en-US" dirty="0"/>
              <a:t>Very popular due to their natural way of handling drifting streams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Active</a:t>
            </a:r>
          </a:p>
          <a:p>
            <a:pPr marL="628650" lvl="1" indent="-171450">
              <a:buFont typeface="Arial" panose="020B0604020202020204" pitchFamily="34" charset="0"/>
              <a:buChar char="•"/>
            </a:pPr>
            <a:r>
              <a:rPr lang="en-US" b="1" dirty="0"/>
              <a:t>Change detection</a:t>
            </a:r>
          </a:p>
          <a:p>
            <a:pPr marL="1085850" lvl="2" indent="-171450">
              <a:buFont typeface="Arial" panose="020B0604020202020204" pitchFamily="34" charset="0"/>
              <a:buChar char="•"/>
            </a:pPr>
            <a:r>
              <a:rPr lang="en-US" dirty="0"/>
              <a:t>Difficult for gradual drifts</a:t>
            </a:r>
          </a:p>
          <a:p>
            <a:pPr marL="1085850" lvl="2" indent="-171450">
              <a:buFont typeface="Arial" panose="020B0604020202020204" pitchFamily="34" charset="0"/>
              <a:buChar char="•"/>
            </a:pPr>
            <a:r>
              <a:rPr lang="en-US" dirty="0"/>
              <a:t>Better when more abrupt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Small disadvantage that if the drift detector makes a mistake, could be catastrophic for the model</a:t>
            </a:r>
          </a:p>
          <a:p>
            <a:pPr marL="628650" lvl="1" indent="-171450">
              <a:buFont typeface="Arial" panose="020B0604020202020204" pitchFamily="34" charset="0"/>
              <a:buChar char="•"/>
            </a:pPr>
            <a:r>
              <a:rPr lang="en-US" b="1" dirty="0"/>
              <a:t>Adaptation</a:t>
            </a:r>
          </a:p>
          <a:p>
            <a:pPr marL="1085850" lvl="2" indent="-171450">
              <a:buFont typeface="Arial" panose="020B0604020202020204" pitchFamily="34" charset="0"/>
              <a:buChar char="•"/>
            </a:pPr>
            <a:r>
              <a:rPr lang="en-US" dirty="0"/>
              <a:t>Once a change is detected, algorithm needs to adapt </a:t>
            </a:r>
          </a:p>
          <a:p>
            <a:pPr marL="1085850" lvl="2" indent="-171450">
              <a:buFont typeface="Arial" panose="020B0604020202020204" pitchFamily="34" charset="0"/>
              <a:buChar char="•"/>
            </a:pPr>
            <a:r>
              <a:rPr lang="en-US" dirty="0"/>
              <a:t>Difficult to distinguish between obsolete and up-to-date samples</a:t>
            </a:r>
          </a:p>
          <a:p>
            <a:pPr marL="1085850" lvl="2" indent="-171450">
              <a:buFont typeface="Arial" panose="020B0604020202020204" pitchFamily="34" charset="0"/>
              <a:buChar char="•"/>
            </a:pPr>
            <a:r>
              <a:rPr lang="en-US" b="1" dirty="0"/>
              <a:t>Windowing</a:t>
            </a:r>
          </a:p>
          <a:p>
            <a:pPr marL="1085850" lvl="2" indent="-171450">
              <a:buFont typeface="Arial" panose="020B0604020202020204" pitchFamily="34" charset="0"/>
              <a:buChar char="•"/>
            </a:pPr>
            <a:r>
              <a:rPr lang="en-US" b="1" dirty="0"/>
              <a:t>Weighting</a:t>
            </a:r>
          </a:p>
          <a:p>
            <a:pPr marL="1085850" lvl="2" indent="-171450">
              <a:buFont typeface="Arial" panose="020B0604020202020204" pitchFamily="34" charset="0"/>
              <a:buChar char="•"/>
            </a:pPr>
            <a:r>
              <a:rPr lang="en-US" b="1" dirty="0"/>
              <a:t>Random sampling</a:t>
            </a:r>
          </a:p>
          <a:p>
            <a:pPr marL="1085850" lvl="2"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0" dirty="0"/>
              <a:t>These computational, spatial, and time complexities are what prompted research in large-scale solutions using SGD before investigating concept drifts and their detection on batched data streams.</a:t>
            </a:r>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first step taken to try and accommodate these rapid streams of data was to implement the following algorithm</a:t>
            </a:r>
          </a:p>
          <a:p>
            <a:pPr marL="628650" lvl="1" indent="-171450">
              <a:buFont typeface="Arial" panose="020B0604020202020204" pitchFamily="34" charset="0"/>
              <a:buChar char="•"/>
            </a:pPr>
            <a:r>
              <a:rPr lang="en-US" dirty="0"/>
              <a:t>The reason we chose this algorithm is because of its ability to produce sparse models &amp; it’s fast and simple update procedure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Explain algorithm</a:t>
            </a:r>
          </a:p>
          <a:p>
            <a:pPr marL="628650" lvl="1" indent="-171450">
              <a:buFont typeface="Arial" panose="020B0604020202020204" pitchFamily="34" charset="0"/>
              <a:buChar char="•"/>
            </a:pPr>
            <a:r>
              <a:rPr lang="en-US" dirty="0"/>
              <a:t>Iterate over the samples in each batch and update the model if there’s an error</a:t>
            </a:r>
          </a:p>
          <a:p>
            <a:pPr marL="628650" lvl="1" indent="-171450">
              <a:buFont typeface="Arial" panose="020B0604020202020204" pitchFamily="34" charset="0"/>
              <a:buChar char="•"/>
            </a:pPr>
            <a:r>
              <a:rPr lang="en-US" dirty="0"/>
              <a:t>It has a fast update procedure because it calculates a kernel vector of size (1 x #SV)</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Talk about change detection mechanism</a:t>
            </a:r>
          </a:p>
          <a:p>
            <a:pPr marL="628650" lvl="1" indent="-171450">
              <a:buFont typeface="Arial" panose="020B0604020202020204" pitchFamily="34" charset="0"/>
              <a:buChar char="•"/>
            </a:pPr>
            <a:r>
              <a:rPr lang="en-US" dirty="0"/>
              <a:t>Monitors accuracy change between batches</a:t>
            </a:r>
          </a:p>
          <a:p>
            <a:pPr marL="628650" lvl="1" indent="-171450">
              <a:buFont typeface="Arial" panose="020B0604020202020204" pitchFamily="34" charset="0"/>
              <a:buChar char="•"/>
            </a:pPr>
            <a:r>
              <a:rPr lang="en-US" dirty="0"/>
              <a:t>If decreases below threshold</a:t>
            </a:r>
          </a:p>
          <a:p>
            <a:pPr marL="1085850" lvl="2" indent="-171450">
              <a:buFont typeface="Arial" panose="020B0604020202020204" pitchFamily="34" charset="0"/>
              <a:buChar char="•"/>
            </a:pPr>
            <a:r>
              <a:rPr lang="en-US" dirty="0"/>
              <a:t>Update</a:t>
            </a:r>
          </a:p>
          <a:p>
            <a:pPr marL="1543050" lvl="3" indent="-171450">
              <a:buFont typeface="Arial" panose="020B0604020202020204" pitchFamily="34" charset="0"/>
              <a:buChar char="•"/>
            </a:pPr>
            <a:r>
              <a:rPr lang="en-US" dirty="0"/>
              <a:t>Pruning the older SVs</a:t>
            </a:r>
          </a:p>
          <a:p>
            <a:pPr marL="1543050" lvl="3" indent="-171450">
              <a:buFont typeface="Arial" panose="020B0604020202020204" pitchFamily="34" charset="0"/>
              <a:buChar char="•"/>
            </a:pPr>
            <a:r>
              <a:rPr lang="en-US" dirty="0"/>
              <a:t>Adding the new ones from the new batch</a:t>
            </a:r>
          </a:p>
          <a:p>
            <a:pPr marL="1085850" lvl="2" indent="-171450">
              <a:buFont typeface="Arial" panose="020B0604020202020204" pitchFamily="34" charset="0"/>
              <a:buChar char="•"/>
            </a:pPr>
            <a:r>
              <a:rPr lang="en-US" dirty="0"/>
              <a:t>Rebuild</a:t>
            </a:r>
          </a:p>
          <a:p>
            <a:pPr marL="914400" lvl="2" indent="0">
              <a:buFont typeface="Arial" panose="020B0604020202020204" pitchFamily="34" charset="0"/>
              <a:buNone/>
            </a:pPr>
            <a:endParaRPr lang="en-US" dirty="0"/>
          </a:p>
          <a:p>
            <a:pPr marL="171450" lvl="0" indent="-171450">
              <a:buFont typeface="Arial" panose="020B0604020202020204" pitchFamily="34" charset="0"/>
              <a:buChar char="•"/>
            </a:pPr>
            <a:r>
              <a:rPr lang="en-US" dirty="0"/>
              <a:t>The algorithm performed well, however, there was a lack of knowing when to stop the model training, which is a crucial element for data streams: never know when the new batch of data will arrive.</a:t>
            </a:r>
          </a:p>
          <a:p>
            <a:pPr marL="1085850" lvl="2" indent="-171450">
              <a:buFont typeface="Arial" panose="020B0604020202020204" pitchFamily="34" charset="0"/>
              <a:buChar char="•"/>
            </a:pPr>
            <a:r>
              <a:rPr lang="en-US" dirty="0"/>
              <a:t>This gave us the idea of comparing it against OLLAWV</a:t>
            </a:r>
          </a:p>
          <a:p>
            <a:pPr marL="1085850" lvl="2"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50</a:t>
            </a:fld>
            <a:endParaRPr lang="en-US"/>
          </a:p>
        </p:txBody>
      </p:sp>
    </p:spTree>
    <p:extLst>
      <p:ext uri="{BB962C8B-B14F-4D97-AF65-F5344CB8AC3E}">
        <p14:creationId xmlns:p14="http://schemas.microsoft.com/office/powerpoint/2010/main" val="421544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a proof of concept, we ran some tests to compare the two algorithms, and as you can see OLLAWV showed a performance improvement in terms of accuracy, so we opted to use OLLAWV for our comprehensive experiments.</a:t>
            </a:r>
          </a:p>
        </p:txBody>
      </p:sp>
      <p:sp>
        <p:nvSpPr>
          <p:cNvPr id="4" name="Slide Number Placeholder 3"/>
          <p:cNvSpPr>
            <a:spLocks noGrp="1"/>
          </p:cNvSpPr>
          <p:nvPr>
            <p:ph type="sldNum" sz="quarter" idx="5"/>
          </p:nvPr>
        </p:nvSpPr>
        <p:spPr/>
        <p:txBody>
          <a:bodyPr/>
          <a:lstStyle/>
          <a:p>
            <a:fld id="{66651876-69CE-944D-BB5F-C8369DB2AA2E}" type="slidenum">
              <a:rPr lang="en-US" smtClean="0"/>
              <a:t>51</a:t>
            </a:fld>
            <a:endParaRPr lang="en-US"/>
          </a:p>
        </p:txBody>
      </p:sp>
    </p:spTree>
    <p:extLst>
      <p:ext uri="{BB962C8B-B14F-4D97-AF65-F5344CB8AC3E}">
        <p14:creationId xmlns:p14="http://schemas.microsoft.com/office/powerpoint/2010/main" val="1477912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Describe generators:</a:t>
            </a:r>
          </a:p>
          <a:p>
            <a:pPr marL="628650" lvl="1" indent="-171450">
              <a:buFont typeface="Arial" panose="020B0604020202020204" pitchFamily="34" charset="0"/>
              <a:buChar char="•"/>
            </a:pPr>
            <a:r>
              <a:rPr lang="en-US" dirty="0"/>
              <a:t>Samples 1,000,000 and batch size 1,000</a:t>
            </a:r>
          </a:p>
          <a:p>
            <a:pPr marL="628650" lvl="1" indent="-171450">
              <a:buFont typeface="Arial" panose="020B0604020202020204" pitchFamily="34" charset="0"/>
              <a:buChar char="•"/>
            </a:pPr>
            <a:r>
              <a:rPr lang="en-US" dirty="0"/>
              <a:t>Various permutations of the generators</a:t>
            </a:r>
          </a:p>
          <a:p>
            <a:pPr marL="1085850" lvl="2" indent="-171450">
              <a:buFont typeface="Arial" panose="020B0604020202020204" pitchFamily="34" charset="0"/>
              <a:buChar char="•"/>
            </a:pPr>
            <a:r>
              <a:rPr lang="en-US" dirty="0"/>
              <a:t>Drifting mechanism</a:t>
            </a:r>
          </a:p>
          <a:p>
            <a:pPr marL="1085850" lvl="2" indent="-171450">
              <a:buFont typeface="Arial" panose="020B0604020202020204" pitchFamily="34" charset="0"/>
              <a:buChar char="•"/>
            </a:pPr>
            <a:r>
              <a:rPr lang="en-US" dirty="0"/>
              <a:t>Attribute noise</a:t>
            </a:r>
          </a:p>
          <a:p>
            <a:pPr marL="1085850" lvl="2" indent="-171450">
              <a:buFont typeface="Arial" panose="020B0604020202020204" pitchFamily="34" charset="0"/>
              <a:buChar char="•"/>
            </a:pPr>
            <a:r>
              <a:rPr lang="en-US" dirty="0"/>
              <a:t>Base generators are suffixed with the type of simulation</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Evaluation procedure – used to describe change of accuracy over time</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Algorithms:</a:t>
            </a:r>
          </a:p>
          <a:p>
            <a:pPr marL="628650" lvl="1" indent="-171450">
              <a:buFont typeface="Arial" panose="020B0604020202020204" pitchFamily="34" charset="0"/>
              <a:buChar char="•"/>
            </a:pPr>
            <a:r>
              <a:rPr lang="en-US" dirty="0"/>
              <a:t>Available from MOA framework</a:t>
            </a:r>
          </a:p>
          <a:p>
            <a:pPr marL="628650" lvl="1" indent="-171450">
              <a:buFont typeface="Arial" panose="020B0604020202020204" pitchFamily="34" charset="0"/>
              <a:buChar char="•"/>
            </a:pPr>
            <a:r>
              <a:rPr lang="en-US" dirty="0"/>
              <a:t>Some use drift detectors and others employ a passive approach</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Metrics used where Accuracy, Kappa, Train and test times, but sake of time we will report Acc and train time.</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 goal of this experimental setup is to test OLLAWV as a base-line stream classifier, even against algorithms with drift detection mechanisms</a:t>
            </a:r>
          </a:p>
        </p:txBody>
      </p:sp>
      <p:sp>
        <p:nvSpPr>
          <p:cNvPr id="4" name="Slide Number Placeholder 3"/>
          <p:cNvSpPr>
            <a:spLocks noGrp="1"/>
          </p:cNvSpPr>
          <p:nvPr>
            <p:ph type="sldNum" sz="quarter" idx="5"/>
          </p:nvPr>
        </p:nvSpPr>
        <p:spPr/>
        <p:txBody>
          <a:bodyPr/>
          <a:lstStyle/>
          <a:p>
            <a:fld id="{66651876-69CE-944D-BB5F-C8369DB2AA2E}" type="slidenum">
              <a:rPr lang="en-US" smtClean="0"/>
              <a:t>52</a:t>
            </a:fld>
            <a:endParaRPr lang="en-US"/>
          </a:p>
        </p:txBody>
      </p:sp>
    </p:spTree>
    <p:extLst>
      <p:ext uri="{BB962C8B-B14F-4D97-AF65-F5344CB8AC3E}">
        <p14:creationId xmlns:p14="http://schemas.microsoft.com/office/powerpoint/2010/main" val="7987427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 algorithms</a:t>
            </a:r>
          </a:p>
          <a:p>
            <a:endParaRPr lang="en-US" dirty="0"/>
          </a:p>
          <a:p>
            <a:pPr marL="171450" indent="-171450">
              <a:buFont typeface="Arial" panose="020B0604020202020204" pitchFamily="34" charset="0"/>
              <a:buChar char="•"/>
            </a:pPr>
            <a:r>
              <a:rPr lang="en-US" dirty="0"/>
              <a:t>OLLAWV:</a:t>
            </a:r>
          </a:p>
          <a:p>
            <a:pPr marL="628650" lvl="1" indent="-171450">
              <a:buFont typeface="Arial" panose="020B0604020202020204" pitchFamily="34" charset="0"/>
              <a:buChar char="•"/>
            </a:pPr>
            <a:r>
              <a:rPr lang="en-US" dirty="0"/>
              <a:t>is best for 14/24 datasets</a:t>
            </a:r>
          </a:p>
          <a:p>
            <a:pPr marL="628650" lvl="1" indent="-171450">
              <a:buFont typeface="Arial" panose="020B0604020202020204" pitchFamily="34" charset="0"/>
              <a:buChar char="•"/>
            </a:pPr>
            <a:r>
              <a:rPr lang="en-US" dirty="0"/>
              <a:t>competitive average over </a:t>
            </a:r>
            <a:r>
              <a:rPr lang="en-US" dirty="0" err="1"/>
              <a:t>kNNPAW</a:t>
            </a:r>
            <a:r>
              <a:rPr lang="en-US" dirty="0"/>
              <a:t>, </a:t>
            </a:r>
            <a:r>
              <a:rPr lang="en-US" dirty="0" err="1"/>
              <a:t>AdaHOT</a:t>
            </a:r>
            <a:r>
              <a:rPr lang="en-US" dirty="0"/>
              <a:t>, DDM, and HOT</a:t>
            </a:r>
          </a:p>
          <a:p>
            <a:pPr marL="628650" lvl="1" indent="-171450">
              <a:buFont typeface="Arial" panose="020B0604020202020204" pitchFamily="34" charset="0"/>
              <a:buChar char="•"/>
            </a:pPr>
            <a:r>
              <a:rPr lang="en-US" dirty="0"/>
              <a:t>Even competitive against methods with drift detectors – making it a good base-line algorithm </a:t>
            </a:r>
          </a:p>
          <a:p>
            <a:pPr marL="1085850" lvl="2" indent="-171450">
              <a:buFont typeface="Arial" panose="020B0604020202020204" pitchFamily="34" charset="0"/>
              <a:buChar char="•"/>
            </a:pPr>
            <a:r>
              <a:rPr lang="en-US" dirty="0"/>
              <a:t>This is likely due to the method in which it updates – worst-violator</a:t>
            </a:r>
          </a:p>
          <a:p>
            <a:pPr marL="1543050" lvl="3" indent="-171450">
              <a:buFont typeface="Arial" panose="020B0604020202020204" pitchFamily="34" charset="0"/>
              <a:buChar char="•"/>
            </a:pPr>
            <a:r>
              <a:rPr lang="en-US" dirty="0"/>
              <a:t>If a gradual drift occurs – more likely to be misclassified samples, which will be selected first to be updated</a:t>
            </a:r>
          </a:p>
          <a:p>
            <a:pPr marL="1543050" lvl="3" indent="-171450">
              <a:buFont typeface="Arial" panose="020B0604020202020204" pitchFamily="34" charset="0"/>
              <a:buChar char="•"/>
            </a:pPr>
            <a:r>
              <a:rPr lang="en-US" dirty="0"/>
              <a:t>However, for sudden drifts – OLLAWV wouldn’t be able to update and adjust the model in time – as shown in SEA generator results.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a:t>
            </a:r>
          </a:p>
          <a:p>
            <a:r>
              <a:rPr lang="en-US" dirty="0"/>
              <a:t>Note: </a:t>
            </a:r>
            <a:r>
              <a:rPr lang="en-US" dirty="0" err="1"/>
              <a:t>kNNPAW</a:t>
            </a:r>
            <a:r>
              <a:rPr lang="en-US" dirty="0"/>
              <a:t> uses sliding window, </a:t>
            </a:r>
            <a:r>
              <a:rPr lang="en-US" dirty="0" err="1"/>
              <a:t>AdaHOT</a:t>
            </a:r>
            <a:r>
              <a:rPr lang="en-US" dirty="0"/>
              <a:t> &amp; DDM use HOT as base classifier, which is why statistical test.</a:t>
            </a:r>
          </a:p>
        </p:txBody>
      </p:sp>
      <p:sp>
        <p:nvSpPr>
          <p:cNvPr id="4" name="Slide Number Placeholder 3"/>
          <p:cNvSpPr>
            <a:spLocks noGrp="1"/>
          </p:cNvSpPr>
          <p:nvPr>
            <p:ph type="sldNum" sz="quarter" idx="5"/>
          </p:nvPr>
        </p:nvSpPr>
        <p:spPr/>
        <p:txBody>
          <a:bodyPr/>
          <a:lstStyle/>
          <a:p>
            <a:fld id="{66651876-69CE-944D-BB5F-C8369DB2AA2E}" type="slidenum">
              <a:rPr lang="en-US" smtClean="0"/>
              <a:t>53</a:t>
            </a:fld>
            <a:endParaRPr lang="en-US"/>
          </a:p>
        </p:txBody>
      </p:sp>
    </p:spTree>
    <p:extLst>
      <p:ext uri="{BB962C8B-B14F-4D97-AF65-F5344CB8AC3E}">
        <p14:creationId xmlns:p14="http://schemas.microsoft.com/office/powerpoint/2010/main" val="5130130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NB is fastest and ranked the first</a:t>
            </a:r>
          </a:p>
          <a:p>
            <a:pPr marL="628650" lvl="1" indent="-171450">
              <a:buFont typeface="Arial" panose="020B0604020202020204" pitchFamily="34" charset="0"/>
              <a:buChar char="•"/>
            </a:pPr>
            <a:r>
              <a:rPr lang="en-US" dirty="0"/>
              <a:t>Expected because simplest, however has poor performance in other metrics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DWM and HOT ranked next, however DWM accuracy were worse than competing methods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Without complementing performance results, fast training times are insignificant</a:t>
            </a:r>
          </a:p>
          <a:p>
            <a:pPr marL="628650" lvl="1" indent="-171450">
              <a:buFont typeface="Arial" panose="020B0604020202020204" pitchFamily="34" charset="0"/>
              <a:buChar char="•"/>
            </a:pPr>
            <a:r>
              <a:rPr lang="en-US" dirty="0"/>
              <a:t>Best performing ones were: OLLAWV, </a:t>
            </a:r>
            <a:r>
              <a:rPr lang="en-US" dirty="0" err="1"/>
              <a:t>AdaHOT</a:t>
            </a:r>
            <a:r>
              <a:rPr lang="en-US" dirty="0"/>
              <a:t>, DDM, </a:t>
            </a:r>
            <a:r>
              <a:rPr lang="en-US" dirty="0" err="1"/>
              <a:t>kNNPAW</a:t>
            </a:r>
            <a:r>
              <a:rPr lang="en-US" dirty="0"/>
              <a:t>, and HOT</a:t>
            </a:r>
          </a:p>
          <a:p>
            <a:pPr marL="628650" lvl="1" indent="-171450">
              <a:buFont typeface="Arial" panose="020B0604020202020204" pitchFamily="34" charset="0"/>
              <a:buChar char="•"/>
            </a:pPr>
            <a:r>
              <a:rPr lang="en-US" dirty="0"/>
              <a:t>OLLAWV better scalability than </a:t>
            </a:r>
            <a:r>
              <a:rPr lang="en-US" dirty="0" err="1"/>
              <a:t>AdaHOT</a:t>
            </a:r>
            <a:r>
              <a:rPr lang="en-US" dirty="0"/>
              <a:t>, DDM, and KNNPAW despite having to rebuild the classifier on each batch</a:t>
            </a:r>
          </a:p>
          <a:p>
            <a:pPr marL="628650" lvl="1" indent="-171450">
              <a:buFont typeface="Arial" panose="020B0604020202020204" pitchFamily="34" charset="0"/>
              <a:buChar char="•"/>
            </a:pPr>
            <a:r>
              <a:rPr lang="en-US" dirty="0"/>
              <a:t>Additionally, OLLAWV performs 5-fold CV for parameter selection, which is also expensive.</a:t>
            </a:r>
          </a:p>
          <a:p>
            <a:pPr marL="628650" lvl="1" indent="-171450">
              <a:buFont typeface="Arial" panose="020B0604020202020204" pitchFamily="34" charset="0"/>
              <a:buChar char="•"/>
            </a:pPr>
            <a:r>
              <a:rPr lang="en-US" dirty="0"/>
              <a:t>Despite these trains, still showed competitive training times, most probably due to its early stopping capability.</a:t>
            </a:r>
          </a:p>
          <a:p>
            <a:pPr marL="628650" lvl="1" indent="-171450">
              <a:buFont typeface="Arial" panose="020B0604020202020204" pitchFamily="34" charset="0"/>
              <a:buChar char="•"/>
            </a:pPr>
            <a:r>
              <a:rPr lang="en-US" dirty="0"/>
              <a:t>(also pairwise)</a:t>
            </a:r>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2894436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Under the data stream classification paradigm, we developed 2 algorithms:</a:t>
            </a:r>
          </a:p>
          <a:p>
            <a:pPr marL="628650" lvl="1" indent="-171450">
              <a:buFont typeface="Arial" panose="020B0604020202020204" pitchFamily="34" charset="0"/>
              <a:buChar char="•"/>
            </a:pPr>
            <a:r>
              <a:rPr lang="en-US" dirty="0"/>
              <a:t>OLLAL2</a:t>
            </a:r>
          </a:p>
          <a:p>
            <a:pPr marL="628650" lvl="1" indent="-171450">
              <a:buFont typeface="Arial" panose="020B0604020202020204" pitchFamily="34" charset="0"/>
              <a:buChar char="•"/>
            </a:pPr>
            <a:r>
              <a:rPr lang="en-US" dirty="0"/>
              <a:t>OLLAWV</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5458103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Issue with runtime</a:t>
            </a:r>
          </a:p>
          <a:p>
            <a:pPr marL="628650" lvl="1" indent="-171450">
              <a:buFont typeface="Arial" panose="020B0604020202020204" pitchFamily="34" charset="0"/>
              <a:buChar char="•"/>
            </a:pPr>
            <a:r>
              <a:rPr lang="en-US" dirty="0"/>
              <a:t>Parameter selection</a:t>
            </a:r>
          </a:p>
          <a:p>
            <a:pPr marL="628650" lvl="1" indent="-171450">
              <a:buFont typeface="Arial" panose="020B0604020202020204" pitchFamily="34" charset="0"/>
              <a:buChar char="•"/>
            </a:pPr>
            <a:r>
              <a:rPr lang="en-US" dirty="0"/>
              <a:t>Rebuilding entire model upon new batch arrival</a:t>
            </a:r>
          </a:p>
          <a:p>
            <a:pPr marL="628650" lvl="1" indent="-171450">
              <a:buFont typeface="Arial" panose="020B0604020202020204" pitchFamily="34" charset="0"/>
              <a:buChar char="•"/>
            </a:pPr>
            <a:r>
              <a:rPr lang="en-US" dirty="0"/>
              <a:t>Kernel vector calculation</a:t>
            </a:r>
          </a:p>
        </p:txBody>
      </p:sp>
      <p:sp>
        <p:nvSpPr>
          <p:cNvPr id="4" name="Slide Number Placeholder 3"/>
          <p:cNvSpPr>
            <a:spLocks noGrp="1"/>
          </p:cNvSpPr>
          <p:nvPr>
            <p:ph type="sldNum" sz="quarter" idx="5"/>
          </p:nvPr>
        </p:nvSpPr>
        <p:spPr/>
        <p:txBody>
          <a:bodyPr/>
          <a:lstStyle/>
          <a:p>
            <a:fld id="{66651876-69CE-944D-BB5F-C8369DB2AA2E}" type="slidenum">
              <a:rPr lang="en-US" smtClean="0"/>
              <a:t>60</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65</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Batches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Method of testing and updating the model stays the same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complexity: (that can arise from this type of learning is that the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data’s distribution can also change over time - concept-drift.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This is a characteristic of the time element of data stream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Older data can become obsolete as time goes on</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Because of this, algorithms need to be: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robust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alert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perform classification in a resource adaptive </a:t>
            </a:r>
            <a:r>
              <a:rPr lang="en-US" sz="1200" kern="1200" dirty="0">
                <a:solidFill>
                  <a:schemeClr val="tx1"/>
                </a:solidFill>
                <a:effectLst/>
                <a:latin typeface="+mn-lt"/>
                <a:ea typeface="+mn-ea"/>
                <a:cs typeface="+mn-cs"/>
              </a:rPr>
              <a:t>way.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groups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and algorithm</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9.emf"/><Relationship Id="rId7" Type="http://schemas.openxmlformats.org/officeDocument/2006/relationships/image" Target="../media/image3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180.png"/><Relationship Id="rId9" Type="http://schemas.openxmlformats.org/officeDocument/2006/relationships/image" Target="../media/image3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29.png"/><Relationship Id="rId7" Type="http://schemas.openxmlformats.org/officeDocument/2006/relationships/image" Target="../media/image42.emf"/><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0.png"/><Relationship Id="rId9" Type="http://schemas.openxmlformats.org/officeDocument/2006/relationships/image" Target="../media/image44.emf"/></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tiff"/><Relationship Id="rId7"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 Id="rId9" Type="http://schemas.openxmlformats.org/officeDocument/2006/relationships/image" Target="../media/image53.emf"/></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62.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39.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72.png"/><Relationship Id="rId7" Type="http://schemas.openxmlformats.org/officeDocument/2006/relationships/image" Target="../media/image62.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8.tiff"/><Relationship Id="rId4" Type="http://schemas.openxmlformats.org/officeDocument/2006/relationships/image" Target="../media/image77.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particularly </a:t>
            </a:r>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4149062634"/>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solidFill>
                                <a:srgbClr val="FF00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solidFill>
                                <a:srgbClr val="FFBA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1" dirty="0">
                              <a:solidFill>
                                <a:srgbClr val="00B05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4149062634"/>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740" t="-104167" r="-43722" b="-239167"/>
                          </a:stretch>
                        </a:blipFill>
                      </a:tcPr>
                    </a:tc>
                    <a:tc>
                      <a:txBody>
                        <a:bodyPr/>
                        <a:lstStyle/>
                        <a:p>
                          <a:pPr algn="ctr"/>
                          <a:r>
                            <a:rPr lang="en-US" sz="1800" b="1" dirty="0">
                              <a:solidFill>
                                <a:srgbClr val="FF00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740" t="-202479" r="-43722" b="-137190"/>
                          </a:stretch>
                        </a:blipFill>
                      </a:tcPr>
                    </a:tc>
                    <a:tc>
                      <a:txBody>
                        <a:bodyPr/>
                        <a:lstStyle/>
                        <a:p>
                          <a:pPr algn="ctr"/>
                          <a:r>
                            <a:rPr lang="en-US" sz="1800" b="1" dirty="0">
                              <a:solidFill>
                                <a:srgbClr val="FFBA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740" t="-244000" r="-43722" b="-1066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1" dirty="0">
                              <a:solidFill>
                                <a:srgbClr val="00B05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6994275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b="1" dirty="0">
                          <a:solidFill>
                            <a:srgbClr val="FF00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b="1" dirty="0">
                          <a:solidFill>
                            <a:srgbClr val="00B05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FFBA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FFBA00"/>
                          </a:solidFill>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FFBA0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FFBA00"/>
                          </a:solidFill>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FFBA0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00B05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b="1" dirty="0">
                <a:solidFill>
                  <a:srgbClr val="00B05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b="1" dirty="0">
                <a:solidFill>
                  <a:srgbClr val="FFBA0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b="1" dirty="0">
                <a:solidFill>
                  <a:srgbClr val="FF000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pic>
        <p:nvPicPr>
          <p:cNvPr id="3" name="Picture 2">
            <a:extLst>
              <a:ext uri="{FF2B5EF4-FFF2-40B4-BE49-F238E27FC236}">
                <a16:creationId xmlns:a16="http://schemas.microsoft.com/office/drawing/2014/main" id="{9E92C0CF-8FC6-47E8-9AC9-56053C7F984E}"/>
              </a:ext>
            </a:extLst>
          </p:cNvPr>
          <p:cNvPicPr>
            <a:picLocks noChangeAspect="1"/>
          </p:cNvPicPr>
          <p:nvPr/>
        </p:nvPicPr>
        <p:blipFill>
          <a:blip r:embed="rId3"/>
          <a:stretch>
            <a:fillRect/>
          </a:stretch>
        </p:blipFill>
        <p:spPr>
          <a:xfrm>
            <a:off x="303335" y="996879"/>
            <a:ext cx="8537330" cy="3252706"/>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endParaRPr lang="en-US" dirty="0"/>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algorithms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3"/>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pic>
        <p:nvPicPr>
          <p:cNvPr id="2" name="Picture 1">
            <a:extLst>
              <a:ext uri="{FF2B5EF4-FFF2-40B4-BE49-F238E27FC236}">
                <a16:creationId xmlns:a16="http://schemas.microsoft.com/office/drawing/2014/main" id="{8B5FC504-47B5-4F05-B5A3-8E2DCAE469AB}"/>
              </a:ext>
            </a:extLst>
          </p:cNvPr>
          <p:cNvPicPr>
            <a:picLocks noChangeAspect="1"/>
          </p:cNvPicPr>
          <p:nvPr/>
        </p:nvPicPr>
        <p:blipFill>
          <a:blip r:embed="rId4"/>
          <a:stretch>
            <a:fillRect/>
          </a:stretch>
        </p:blipFill>
        <p:spPr>
          <a:xfrm>
            <a:off x="6883702" y="1008777"/>
            <a:ext cx="1154246" cy="3774201"/>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3"/>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pic>
        <p:nvPicPr>
          <p:cNvPr id="2" name="Picture 1">
            <a:extLst>
              <a:ext uri="{FF2B5EF4-FFF2-40B4-BE49-F238E27FC236}">
                <a16:creationId xmlns:a16="http://schemas.microsoft.com/office/drawing/2014/main" id="{46E11053-4F3C-4CCB-9575-CD79FFA365AC}"/>
              </a:ext>
            </a:extLst>
          </p:cNvPr>
          <p:cNvPicPr>
            <a:picLocks noChangeAspect="1"/>
          </p:cNvPicPr>
          <p:nvPr/>
        </p:nvPicPr>
        <p:blipFill>
          <a:blip r:embed="rId4"/>
          <a:stretch>
            <a:fillRect/>
          </a:stretch>
        </p:blipFill>
        <p:spPr>
          <a:xfrm>
            <a:off x="7080073" y="773251"/>
            <a:ext cx="985894" cy="4134087"/>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b="1" dirty="0">
                <a:solidFill>
                  <a:srgbClr val="00B05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b="1" dirty="0">
                <a:solidFill>
                  <a:srgbClr val="FF000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539167" y="3596394"/>
            <a:ext cx="3847765" cy="1077218"/>
          </a:xfrm>
          <a:prstGeom prst="rect">
            <a:avLst/>
          </a:prstGeom>
          <a:noFill/>
        </p:spPr>
        <p:txBody>
          <a:bodyPr wrap="square" rtlCol="0">
            <a:spAutoFit/>
          </a:bodyPr>
          <a:lstStyle/>
          <a:p>
            <a:r>
              <a:rPr lang="en-US" sz="1600" b="1" dirty="0">
                <a:solidFill>
                  <a:srgbClr val="FF000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b="1" dirty="0">
                <a:solidFill>
                  <a:srgbClr val="00B05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BAE92FE4-D38B-1B49-A94F-74DD27643906}"/>
              </a:ext>
            </a:extLst>
          </p:cNvPr>
          <p:cNvSpPr/>
          <p:nvPr/>
        </p:nvSpPr>
        <p:spPr>
          <a:xfrm>
            <a:off x="1937678"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
        <p:nvSpPr>
          <p:cNvPr id="31" name="TextBox 30">
            <a:extLst>
              <a:ext uri="{FF2B5EF4-FFF2-40B4-BE49-F238E27FC236}">
                <a16:creationId xmlns:a16="http://schemas.microsoft.com/office/drawing/2014/main" id="{FE46558F-2558-4E2C-82B6-CD00296FDF75}"/>
              </a:ext>
            </a:extLst>
          </p:cNvPr>
          <p:cNvSpPr txBox="1"/>
          <p:nvPr/>
        </p:nvSpPr>
        <p:spPr>
          <a:xfrm>
            <a:off x="409773" y="3596394"/>
            <a:ext cx="3138560" cy="1077218"/>
          </a:xfrm>
          <a:prstGeom prst="rect">
            <a:avLst/>
          </a:prstGeom>
          <a:noFill/>
        </p:spPr>
        <p:txBody>
          <a:bodyPr wrap="square" rtlCol="0">
            <a:spAutoFit/>
          </a:bodyPr>
          <a:lstStyle/>
          <a:p>
            <a:r>
              <a:rPr lang="en-US" sz="1600" b="1" dirty="0">
                <a:solidFill>
                  <a:srgbClr val="00B05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b="1" dirty="0">
                <a:solidFill>
                  <a:srgbClr val="FF000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32" name="TextBox 31">
            <a:extLst>
              <a:ext uri="{FF2B5EF4-FFF2-40B4-BE49-F238E27FC236}">
                <a16:creationId xmlns:a16="http://schemas.microsoft.com/office/drawing/2014/main" id="{666689A9-CCB8-4336-8121-5727E4D28915}"/>
              </a:ext>
            </a:extLst>
          </p:cNvPr>
          <p:cNvSpPr txBox="1"/>
          <p:nvPr/>
        </p:nvSpPr>
        <p:spPr>
          <a:xfrm>
            <a:off x="4539167" y="3596394"/>
            <a:ext cx="3847765" cy="1077218"/>
          </a:xfrm>
          <a:prstGeom prst="rect">
            <a:avLst/>
          </a:prstGeom>
          <a:noFill/>
        </p:spPr>
        <p:txBody>
          <a:bodyPr wrap="square" rtlCol="0">
            <a:spAutoFit/>
          </a:bodyPr>
          <a:lstStyle/>
          <a:p>
            <a:r>
              <a:rPr lang="en-US" sz="1600" b="1" dirty="0">
                <a:solidFill>
                  <a:srgbClr val="FF000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b="1" dirty="0">
                <a:solidFill>
                  <a:srgbClr val="00B05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937304" y="2957214"/>
            <a:ext cx="3423675" cy="144133"/>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37678"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
        <p:nvSpPr>
          <p:cNvPr id="36" name="TextBox 35">
            <a:extLst>
              <a:ext uri="{FF2B5EF4-FFF2-40B4-BE49-F238E27FC236}">
                <a16:creationId xmlns:a16="http://schemas.microsoft.com/office/drawing/2014/main" id="{D8489666-9801-499E-8F15-EF1248477ACC}"/>
              </a:ext>
            </a:extLst>
          </p:cNvPr>
          <p:cNvSpPr txBox="1"/>
          <p:nvPr/>
        </p:nvSpPr>
        <p:spPr>
          <a:xfrm>
            <a:off x="409773" y="3596394"/>
            <a:ext cx="3138560" cy="1077218"/>
          </a:xfrm>
          <a:prstGeom prst="rect">
            <a:avLst/>
          </a:prstGeom>
          <a:noFill/>
        </p:spPr>
        <p:txBody>
          <a:bodyPr wrap="square" rtlCol="0">
            <a:spAutoFit/>
          </a:bodyPr>
          <a:lstStyle/>
          <a:p>
            <a:r>
              <a:rPr lang="en-US" sz="1600" b="1" dirty="0">
                <a:solidFill>
                  <a:srgbClr val="00B05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b="1" dirty="0">
                <a:solidFill>
                  <a:srgbClr val="FF000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112584" y="4229994"/>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
        <p:nvSpPr>
          <p:cNvPr id="9" name="Rectangle 8">
            <a:extLst>
              <a:ext uri="{FF2B5EF4-FFF2-40B4-BE49-F238E27FC236}">
                <a16:creationId xmlns:a16="http://schemas.microsoft.com/office/drawing/2014/main" id="{90BFCE97-7D2B-394B-A54E-04D8999EC40F}"/>
              </a:ext>
            </a:extLst>
          </p:cNvPr>
          <p:cNvSpPr/>
          <p:nvPr/>
        </p:nvSpPr>
        <p:spPr>
          <a:xfrm>
            <a:off x="216568" y="1792704"/>
            <a:ext cx="8663272" cy="1324781"/>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B2F2737-12B2-454A-B5A3-5EEDD1C650B9}"/>
              </a:ext>
            </a:extLst>
          </p:cNvPr>
          <p:cNvPicPr>
            <a:picLocks noChangeAspect="1"/>
          </p:cNvPicPr>
          <p:nvPr/>
        </p:nvPicPr>
        <p:blipFill>
          <a:blip r:embed="rId8"/>
          <a:stretch>
            <a:fillRect/>
          </a:stretch>
        </p:blipFill>
        <p:spPr>
          <a:xfrm>
            <a:off x="188707" y="2146167"/>
            <a:ext cx="4310270" cy="628581"/>
          </a:xfrm>
          <a:prstGeom prst="rect">
            <a:avLst/>
          </a:prstGeom>
        </p:spPr>
      </p:pic>
      <p:pic>
        <p:nvPicPr>
          <p:cNvPr id="11" name="Picture 10">
            <a:extLst>
              <a:ext uri="{FF2B5EF4-FFF2-40B4-BE49-F238E27FC236}">
                <a16:creationId xmlns:a16="http://schemas.microsoft.com/office/drawing/2014/main" id="{E973D766-F699-4F42-9F14-E84CBA9F4B5D}"/>
              </a:ext>
            </a:extLst>
          </p:cNvPr>
          <p:cNvPicPr>
            <a:picLocks noChangeAspect="1"/>
          </p:cNvPicPr>
          <p:nvPr/>
        </p:nvPicPr>
        <p:blipFill>
          <a:blip r:embed="rId9"/>
          <a:stretch>
            <a:fillRect/>
          </a:stretch>
        </p:blipFill>
        <p:spPr>
          <a:xfrm>
            <a:off x="4797595" y="2126728"/>
            <a:ext cx="4278550" cy="623955"/>
          </a:xfrm>
          <a:prstGeom prst="rect">
            <a:avLst/>
          </a:prstGeom>
        </p:spPr>
      </p:pic>
    </p:spTree>
    <p:extLst>
      <p:ext uri="{BB962C8B-B14F-4D97-AF65-F5344CB8AC3E}">
        <p14:creationId xmlns:p14="http://schemas.microsoft.com/office/powerpoint/2010/main" val="2695905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lgn="ct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nchor="ctr"/>
                    </a:tc>
                    <a:extLst>
                      <a:ext uri="{0D108BD9-81ED-4DB2-BD59-A6C34878D82A}">
                        <a16:rowId xmlns:a16="http://schemas.microsoft.com/office/drawing/2014/main" val="260326026"/>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t="-6452" r="-100378" b="-620968"/>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3"/>
                          <a:stretch>
                            <a:fillRect l="-300568" t="-6452" r="-201705" b="-620968"/>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endParaRPr lang="en-US"/>
                        </a:p>
                      </a:txBody>
                      <a:tcPr anchor="ctr">
                        <a:blipFill>
                          <a:blip r:embed="rId3"/>
                          <a:stretch>
                            <a:fillRect l="-501136" t="-6452" r="-1136" b="-620968"/>
                          </a:stretch>
                        </a:blipFill>
                      </a:tcPr>
                    </a:tc>
                    <a:extLst>
                      <a:ext uri="{0D108BD9-81ED-4DB2-BD59-A6C34878D82A}">
                        <a16:rowId xmlns:a16="http://schemas.microsoft.com/office/drawing/2014/main" val="260326026"/>
                      </a:ext>
                    </a:extLst>
                  </a:tr>
                  <a:tr h="377825">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106452" r="-502273" b="-5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200568" t="-106452" r="-301705" b="-520968"/>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6452" r="-502273" b="-4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206452" r="-301705" b="-420968"/>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3226" r="-502273"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403226" r="-301705"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3226" r="-502273" b="-1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503226" r="-301705" b="-124194"/>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603226" r="-502273"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200568" t="-603226" r="-301705"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a:t>
            </a:r>
            <a:r>
              <a:rPr lang="en-US" sz="2000" dirty="0"/>
              <a:t> build a model which predicts </a:t>
            </a:r>
            <a:r>
              <a:rPr lang="en-US" sz="2000" b="1" i="1" dirty="0"/>
              <a:t>multiple</a:t>
            </a:r>
            <a:r>
              <a:rPr lang="en-US" sz="2000" dirty="0"/>
              <a:t> possibly correlated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379097" y="894338"/>
            <a:ext cx="8385805" cy="350049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10847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pic>
        <p:nvPicPr>
          <p:cNvPr id="3" name="Picture 2">
            <a:extLst>
              <a:ext uri="{FF2B5EF4-FFF2-40B4-BE49-F238E27FC236}">
                <a16:creationId xmlns:a16="http://schemas.microsoft.com/office/drawing/2014/main" id="{73C364F5-D7C3-4F8B-8638-4F10EB983749}"/>
              </a:ext>
            </a:extLst>
          </p:cNvPr>
          <p:cNvPicPr>
            <a:picLocks noChangeAspect="1"/>
          </p:cNvPicPr>
          <p:nvPr/>
        </p:nvPicPr>
        <p:blipFill>
          <a:blip r:embed="rId3"/>
          <a:stretch>
            <a:fillRect/>
          </a:stretch>
        </p:blipFill>
        <p:spPr>
          <a:xfrm>
            <a:off x="414241" y="791807"/>
            <a:ext cx="8315517" cy="3817754"/>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pic>
        <p:nvPicPr>
          <p:cNvPr id="3" name="Picture 2">
            <a:extLst>
              <a:ext uri="{FF2B5EF4-FFF2-40B4-BE49-F238E27FC236}">
                <a16:creationId xmlns:a16="http://schemas.microsoft.com/office/drawing/2014/main" id="{002D9E04-5F5A-4049-A68A-FBD607B9537D}"/>
              </a:ext>
            </a:extLst>
          </p:cNvPr>
          <p:cNvPicPr>
            <a:picLocks noChangeAspect="1"/>
          </p:cNvPicPr>
          <p:nvPr/>
        </p:nvPicPr>
        <p:blipFill>
          <a:blip r:embed="rId3"/>
          <a:stretch>
            <a:fillRect/>
          </a:stretch>
        </p:blipFill>
        <p:spPr>
          <a:xfrm>
            <a:off x="87678" y="1017485"/>
            <a:ext cx="8968643" cy="3219111"/>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    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643"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b="1" dirty="0">
                <a:solidFill>
                  <a:srgbClr val="00B050"/>
                </a:solidFill>
              </a:rPr>
              <a:t>✅</a:t>
            </a:r>
            <a:r>
              <a:rPr lang="en-US" dirty="0"/>
              <a:t> Simple implementation</a:t>
            </a:r>
          </a:p>
          <a:p>
            <a:pPr marL="0" indent="0">
              <a:buNone/>
            </a:pPr>
            <a:r>
              <a:rPr lang="en-US" b="1" dirty="0">
                <a:solidFill>
                  <a:srgbClr val="00B050"/>
                </a:solidFill>
              </a:rPr>
              <a:t>✅</a:t>
            </a: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339494" cy="1432604"/>
          </a:xfrm>
        </p:spPr>
        <p:txBody>
          <a:bodyPr/>
          <a:lstStyle/>
          <a:p>
            <a:pPr marL="0" indent="0">
              <a:buNone/>
            </a:pPr>
            <a:r>
              <a:rPr lang="en-US" b="1" dirty="0">
                <a:solidFill>
                  <a:srgbClr val="FF0000"/>
                </a:solidFill>
              </a:rPr>
              <a:t>❌</a:t>
            </a:r>
            <a:r>
              <a:rPr lang="en-US" dirty="0"/>
              <a:t>No meaningful stopping criterion</a:t>
            </a:r>
          </a:p>
          <a:p>
            <a:pPr marL="0" indent="0">
              <a:buNone/>
            </a:pPr>
            <a:r>
              <a:rPr lang="en-US" b="1" dirty="0">
                <a:solidFill>
                  <a:srgbClr val="FF0000"/>
                </a:solidFill>
              </a:rPr>
              <a:t>❌</a:t>
            </a:r>
            <a:r>
              <a:rPr lang="en-US" dirty="0"/>
              <a:t>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nchor="ctr"/>
                    </a:tc>
                    <a:tc gridSpan="3">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nchor="ctr"/>
                    </a:tc>
                    <a:tc hMerge="1">
                      <a:txBody>
                        <a:bodyPr/>
                        <a:lstStyle/>
                        <a:p>
                          <a:endParaRPr lang="en-US" dirty="0"/>
                        </a:p>
                      </a:txBody>
                      <a:tcPr/>
                    </a:tc>
                    <a:tc hMerge="1">
                      <a:txBody>
                        <a:bodyPr/>
                        <a:lstStyle/>
                        <a:p>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nchor="ctr"/>
                    </a:tc>
                    <a:extLst>
                      <a:ext uri="{0D108BD9-81ED-4DB2-BD59-A6C34878D82A}">
                        <a16:rowId xmlns:a16="http://schemas.microsoft.com/office/drawing/2014/main" val="4096015257"/>
                      </a:ext>
                    </a:extLst>
                  </a:tr>
                  <a:tr h="322545">
                    <a:tc rowSpan="3">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rowSpan="3">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row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nchor="ctr">
                        <a:blipFill>
                          <a:blip r:embed="rId3"/>
                          <a:stretch>
                            <a:fillRect t="-3509" r="-674286" b="-914035"/>
                          </a:stretch>
                        </a:blipFill>
                      </a:tcPr>
                    </a:tc>
                    <a:tc gridSpan="3">
                      <a:txBody>
                        <a:bodyPr/>
                        <a:lstStyle/>
                        <a:p>
                          <a:endParaRPr lang="en-US"/>
                        </a:p>
                      </a:txBody>
                      <a:tcPr anchor="ctr">
                        <a:blipFill>
                          <a:blip r:embed="rId3"/>
                          <a:stretch>
                            <a:fillRect l="-22293" t="-3509" r="-50318" b="-914035"/>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nchor="ctr">
                        <a:blipFill>
                          <a:blip r:embed="rId3"/>
                          <a:stretch>
                            <a:fillRect l="-245106" t="-3509" r="-851" b="-914035"/>
                          </a:stretch>
                        </a:blipFill>
                      </a:tcPr>
                    </a:tc>
                    <a:extLst>
                      <a:ext uri="{0D108BD9-81ED-4DB2-BD59-A6C34878D82A}">
                        <a16:rowId xmlns:a16="http://schemas.microsoft.com/office/drawing/2014/main" val="4096015257"/>
                      </a:ext>
                    </a:extLst>
                  </a:tr>
                  <a:tr h="345948">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34706" r="-674286" b="-206471"/>
                          </a:stretch>
                        </a:blipFill>
                      </a:tcPr>
                    </a:tc>
                    <a:tc>
                      <a:txBody>
                        <a:bodyPr/>
                        <a:lstStyle/>
                        <a:p>
                          <a:endParaRPr lang="en-US"/>
                        </a:p>
                      </a:txBody>
                      <a:tcPr anchor="ctr">
                        <a:blipFill>
                          <a:blip r:embed="rId3"/>
                          <a:stretch>
                            <a:fillRect l="-66456" t="-105357" r="-348101" b="-83035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105357" r="-119095" b="-830357"/>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5106" t="-34706" r="-851" b="-206471"/>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nchor="ctr">
                        <a:blipFill>
                          <a:blip r:embed="rId3"/>
                          <a:stretch>
                            <a:fillRect l="-66456" t="-201754" r="-348101" b="-7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201754" r="-119095" b="-7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301754" r="-348101" b="-6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301754" r="-119095" b="-6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0877" r="-674286" b="-207895"/>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66456" t="-401754" r="-348101" b="-5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89447" t="-401754" r="-119095" b="-515789"/>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200877" r="-851" b="-207895"/>
                          </a:stretch>
                        </a:blipFill>
                      </a:tcPr>
                    </a:tc>
                    <a:extLst>
                      <a:ext uri="{0D108BD9-81ED-4DB2-BD59-A6C34878D82A}">
                        <a16:rowId xmlns:a16="http://schemas.microsoft.com/office/drawing/2014/main" val="350783450"/>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501754" r="-348101" b="-4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501754" r="-119095" b="-4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10714" r="-674286"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6456" t="-710714" r="-348101" b="-225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447" t="-710714" r="-119095"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710714" r="-851" b="-225000"/>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398246" r="-674286" b="-10526"/>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6456" t="-796491" r="-348101" b="-1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447" t="-796491" r="-119095" b="-121053"/>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5106" t="-398246" r="-851" b="-10526"/>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66456" t="-896491" r="-348101" b="-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189447" t="-896491" r="-119095" b="-21053"/>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31989" y="4008039"/>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21416" y="39293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501809" y="24437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3"/>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3" name="Picture 2">
            <a:extLst>
              <a:ext uri="{FF2B5EF4-FFF2-40B4-BE49-F238E27FC236}">
                <a16:creationId xmlns:a16="http://schemas.microsoft.com/office/drawing/2014/main" id="{35A742AF-1B6B-4ED4-829C-2592730EE593}"/>
              </a:ext>
            </a:extLst>
          </p:cNvPr>
          <p:cNvPicPr>
            <a:picLocks noChangeAspect="1"/>
          </p:cNvPicPr>
          <p:nvPr/>
        </p:nvPicPr>
        <p:blipFill>
          <a:blip r:embed="rId4"/>
          <a:stretch>
            <a:fillRect/>
          </a:stretch>
        </p:blipFill>
        <p:spPr>
          <a:xfrm>
            <a:off x="4956475" y="899682"/>
            <a:ext cx="3359042" cy="4004425"/>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3" name="Picture 2">
            <a:extLst>
              <a:ext uri="{FF2B5EF4-FFF2-40B4-BE49-F238E27FC236}">
                <a16:creationId xmlns:a16="http://schemas.microsoft.com/office/drawing/2014/main" id="{6578E863-06FE-48EC-9078-7331B78EDF84}"/>
              </a:ext>
            </a:extLst>
          </p:cNvPr>
          <p:cNvPicPr>
            <a:picLocks noChangeAspect="1"/>
          </p:cNvPicPr>
          <p:nvPr/>
        </p:nvPicPr>
        <p:blipFill>
          <a:blip r:embed="rId3"/>
          <a:stretch>
            <a:fillRect/>
          </a:stretch>
        </p:blipFill>
        <p:spPr>
          <a:xfrm>
            <a:off x="773251" y="827241"/>
            <a:ext cx="7609772" cy="3875434"/>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3" name="Picture 2">
            <a:extLst>
              <a:ext uri="{FF2B5EF4-FFF2-40B4-BE49-F238E27FC236}">
                <a16:creationId xmlns:a16="http://schemas.microsoft.com/office/drawing/2014/main" id="{D8285C79-817B-4DB0-B04E-FF4E50B84FAC}"/>
              </a:ext>
            </a:extLst>
          </p:cNvPr>
          <p:cNvPicPr>
            <a:picLocks noChangeAspect="1"/>
          </p:cNvPicPr>
          <p:nvPr/>
        </p:nvPicPr>
        <p:blipFill>
          <a:blip r:embed="rId3"/>
          <a:stretch>
            <a:fillRect/>
          </a:stretch>
        </p:blipFill>
        <p:spPr>
          <a:xfrm>
            <a:off x="1403902" y="784283"/>
            <a:ext cx="6471208" cy="3985230"/>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3"/>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OLLA-L2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3"/>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3"/>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4"/>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3" name="Picture 2">
            <a:extLst>
              <a:ext uri="{FF2B5EF4-FFF2-40B4-BE49-F238E27FC236}">
                <a16:creationId xmlns:a16="http://schemas.microsoft.com/office/drawing/2014/main" id="{8E1DF7DD-49E4-49C0-99B3-2637567D7239}"/>
              </a:ext>
            </a:extLst>
          </p:cNvPr>
          <p:cNvPicPr>
            <a:picLocks noChangeAspect="1"/>
          </p:cNvPicPr>
          <p:nvPr/>
        </p:nvPicPr>
        <p:blipFill>
          <a:blip r:embed="rId3"/>
          <a:stretch>
            <a:fillRect/>
          </a:stretch>
        </p:blipFill>
        <p:spPr>
          <a:xfrm>
            <a:off x="564596" y="786544"/>
            <a:ext cx="8288624" cy="3981837"/>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3" name="Picture 2">
            <a:extLst>
              <a:ext uri="{FF2B5EF4-FFF2-40B4-BE49-F238E27FC236}">
                <a16:creationId xmlns:a16="http://schemas.microsoft.com/office/drawing/2014/main" id="{6A2B0202-3BA5-4AB8-A9F0-CB9D9856DB00}"/>
              </a:ext>
            </a:extLst>
          </p:cNvPr>
          <p:cNvPicPr>
            <a:picLocks noChangeAspect="1"/>
          </p:cNvPicPr>
          <p:nvPr/>
        </p:nvPicPr>
        <p:blipFill>
          <a:blip r:embed="rId3"/>
          <a:stretch>
            <a:fillRect/>
          </a:stretch>
        </p:blipFill>
        <p:spPr>
          <a:xfrm>
            <a:off x="573416" y="836988"/>
            <a:ext cx="8098041" cy="3860749"/>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451909"/>
            <a:ext cx="3868737" cy="1188720"/>
          </a:xfrm>
        </p:spPr>
        <p:txBody>
          <a:bodyPr/>
          <a:lstStyle/>
          <a:p>
            <a:pPr marL="0" indent="0">
              <a:buNone/>
            </a:pPr>
            <a:r>
              <a:rPr lang="en-US" b="1" dirty="0">
                <a:solidFill>
                  <a:srgbClr val="00B050"/>
                </a:solidFill>
              </a:rPr>
              <a:t>✅</a:t>
            </a:r>
            <a:r>
              <a:rPr lang="en-US" dirty="0"/>
              <a:t> </a:t>
            </a:r>
            <a:r>
              <a:rPr lang="en-US" dirty="0">
                <a:solidFill>
                  <a:schemeClr val="tx1"/>
                </a:solidFill>
              </a:rPr>
              <a:t>simpler kernel calculation</a:t>
            </a:r>
          </a:p>
          <a:p>
            <a:pPr marL="0" indent="0">
              <a:buNone/>
            </a:pPr>
            <a:r>
              <a:rPr lang="en-US" b="1" dirty="0">
                <a:solidFill>
                  <a:srgbClr val="FF0000"/>
                </a:solidFill>
              </a:rPr>
              <a:t>❌</a:t>
            </a:r>
            <a:r>
              <a:rPr lang="en-US" dirty="0"/>
              <a:t> </a:t>
            </a:r>
            <a:r>
              <a:rPr lang="en-US" dirty="0">
                <a:solidFill>
                  <a:schemeClr val="tx1"/>
                </a:solidFill>
              </a:rPr>
              <a:t>no stopping criterion</a:t>
            </a:r>
          </a:p>
          <a:p>
            <a:pPr marL="0" indent="0">
              <a:buNone/>
            </a:pPr>
            <a:r>
              <a:rPr lang="en-US" b="1" dirty="0">
                <a:solidFill>
                  <a:srgbClr val="FF0000"/>
                </a:solidFill>
              </a:rPr>
              <a:t>❌</a:t>
            </a:r>
            <a:r>
              <a:rPr lang="en-US" dirty="0"/>
              <a:t> </a:t>
            </a:r>
            <a:r>
              <a:rPr lang="en-US" dirty="0">
                <a:solidFill>
                  <a:schemeClr val="tx1"/>
                </a:solidFill>
              </a:rPr>
              <a:t>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451909"/>
            <a:ext cx="3887788" cy="1188720"/>
          </a:xfrm>
        </p:spPr>
        <p:txBody>
          <a:bodyPr/>
          <a:lstStyle/>
          <a:p>
            <a:pPr marL="0" indent="0">
              <a:buNone/>
            </a:pPr>
            <a:r>
              <a:rPr lang="en-US" b="1" dirty="0">
                <a:solidFill>
                  <a:srgbClr val="FF0000"/>
                </a:solidFill>
              </a:rPr>
              <a:t>❌</a:t>
            </a:r>
            <a:r>
              <a:rPr lang="en-US" dirty="0"/>
              <a:t> </a:t>
            </a:r>
            <a:r>
              <a:rPr lang="en-US" dirty="0">
                <a:solidFill>
                  <a:schemeClr val="tx1"/>
                </a:solidFill>
              </a:rPr>
              <a:t>kernel calculation bottleneck</a:t>
            </a:r>
          </a:p>
          <a:p>
            <a:pPr marL="0" indent="0">
              <a:buNone/>
            </a:pPr>
            <a:r>
              <a:rPr lang="en-US" b="1" dirty="0">
                <a:solidFill>
                  <a:srgbClr val="00B050"/>
                </a:solidFill>
              </a:rPr>
              <a:t>✅</a:t>
            </a:r>
            <a:r>
              <a:rPr lang="en-US" dirty="0"/>
              <a:t> </a:t>
            </a:r>
            <a:r>
              <a:rPr lang="en-US" dirty="0">
                <a:solidFill>
                  <a:schemeClr val="tx1"/>
                </a:solidFill>
              </a:rPr>
              <a:t>implicit stopping criterion</a:t>
            </a:r>
          </a:p>
          <a:p>
            <a:pPr marL="0" indent="0">
              <a:buNone/>
            </a:pPr>
            <a:r>
              <a:rPr lang="en-US" b="1" dirty="0">
                <a:solidFill>
                  <a:srgbClr val="00B050"/>
                </a:solidFill>
              </a:rPr>
              <a:t>✅</a:t>
            </a:r>
            <a:r>
              <a:rPr lang="en-US" dirty="0"/>
              <a:t> </a:t>
            </a:r>
            <a:r>
              <a:rPr lang="en-US" dirty="0">
                <a:solidFill>
                  <a:schemeClr val="tx1"/>
                </a:solidFill>
              </a:rPr>
              <a:t>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55</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1015663"/>
          </a:xfrm>
          <a:prstGeom prst="rect">
            <a:avLst/>
          </a:prstGeom>
          <a:noFill/>
        </p:spPr>
        <p:txBody>
          <a:bodyPr wrap="square" rtlCol="0">
            <a:spAutoFit/>
          </a:bodyPr>
          <a:lstStyle/>
          <a:p>
            <a:r>
              <a:rPr lang="en-US" sz="2000" b="1" dirty="0">
                <a:solidFill>
                  <a:srgbClr val="00B050"/>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b="1" dirty="0">
                <a:solidFill>
                  <a:srgbClr val="00B050"/>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Produce accurate &amp;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764050"/>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b="1" dirty="0">
                <a:solidFill>
                  <a:srgbClr val="00B050"/>
                </a:solidFill>
              </a:rPr>
              <a:t>✅</a:t>
            </a:r>
            <a:r>
              <a:rPr lang="en-US" sz="1800" dirty="0"/>
              <a:t> </a:t>
            </a:r>
            <a:r>
              <a:rPr lang="en-US" sz="1800" i="1" dirty="0"/>
              <a:t>fast, accurate</a:t>
            </a:r>
            <a:r>
              <a:rPr lang="en-US" sz="1800" dirty="0"/>
              <a:t>		 		</a:t>
            </a:r>
            <a:r>
              <a:rPr lang="en-US" sz="1800" b="1" dirty="0">
                <a:solidFill>
                  <a:srgbClr val="FF0000"/>
                </a:solidFill>
              </a:rPr>
              <a:t>❌</a:t>
            </a:r>
            <a:r>
              <a:rPr lang="en-US" sz="1800" dirty="0"/>
              <a:t>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b="1" dirty="0">
                <a:solidFill>
                  <a:srgbClr val="00B050"/>
                </a:solidFill>
              </a:rPr>
              <a:t>✅</a:t>
            </a:r>
            <a:r>
              <a:rPr lang="en-US" sz="1800" dirty="0"/>
              <a:t> </a:t>
            </a:r>
            <a:r>
              <a:rPr lang="en-US" sz="1800" i="1" dirty="0"/>
              <a:t>targets’ correlations somewhat exploited 	</a:t>
            </a:r>
            <a:r>
              <a:rPr lang="en-US" sz="1800" b="1" dirty="0">
                <a:solidFill>
                  <a:srgbClr val="FF0000"/>
                </a:solidFill>
              </a:rPr>
              <a:t>❌</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b="1" dirty="0">
                <a:solidFill>
                  <a:srgbClr val="00B050"/>
                </a:solidFill>
              </a:rPr>
              <a:t>✅</a:t>
            </a:r>
            <a:r>
              <a:rPr lang="en-US" sz="1800" dirty="0"/>
              <a:t> </a:t>
            </a:r>
            <a:r>
              <a:rPr lang="en-US" sz="1800" i="1" dirty="0"/>
              <a:t>correlations exploited, faster run times 	</a:t>
            </a:r>
            <a:r>
              <a:rPr lang="en-US" sz="1800" b="1" dirty="0">
                <a:solidFill>
                  <a:srgbClr val="FF0000"/>
                </a:solidFill>
              </a:rPr>
              <a:t>❌</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b="1" dirty="0">
                <a:solidFill>
                  <a:srgbClr val="00B050"/>
                </a:solidFill>
              </a:rPr>
              <a:t>✅</a:t>
            </a:r>
            <a:r>
              <a:rPr lang="en-US" sz="2000" dirty="0"/>
              <a:t> </a:t>
            </a:r>
            <a:r>
              <a:rPr lang="en-US" sz="2000" i="1" dirty="0"/>
              <a:t>r</a:t>
            </a:r>
            <a:r>
              <a:rPr lang="en-US" i="1" dirty="0"/>
              <a:t>emedied class imbalance, fast convergence</a:t>
            </a:r>
          </a:p>
          <a:p>
            <a:pPr marL="457177" lvl="1" indent="0">
              <a:buNone/>
            </a:pPr>
            <a:r>
              <a:rPr lang="en-US" sz="2000" b="1" dirty="0">
                <a:solidFill>
                  <a:srgbClr val="FF0000"/>
                </a:solidFill>
              </a:rPr>
              <a:t>❌</a:t>
            </a: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 worst-violator update</a:t>
            </a:r>
          </a:p>
          <a:p>
            <a:pPr marL="457177" lvl="1" indent="0">
              <a:buNone/>
            </a:pPr>
            <a:endParaRPr lang="en-US" sz="2000" dirty="0"/>
          </a:p>
          <a:p>
            <a:pPr marL="457177" lvl="1" indent="0">
              <a:buNone/>
            </a:pPr>
            <a:r>
              <a:rPr lang="en-US" sz="2000" b="1" dirty="0">
                <a:solidFill>
                  <a:srgbClr val="00B050"/>
                </a:solidFill>
              </a:rPr>
              <a:t>✅</a:t>
            </a: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b="1" dirty="0">
                <a:solidFill>
                  <a:srgbClr val="00B050"/>
                </a:solidFill>
              </a:rPr>
              <a:t>✅</a:t>
            </a: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b="1" dirty="0">
                <a:solidFill>
                  <a:srgbClr val="00B050"/>
                </a:solidFill>
              </a:rPr>
              <a:t>✅</a:t>
            </a: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b="1" dirty="0">
                <a:solidFill>
                  <a:srgbClr val="00B050"/>
                </a:solidFill>
              </a:rPr>
              <a:t>✅</a:t>
            </a:r>
            <a:r>
              <a:rPr lang="en-US" sz="2000" dirty="0"/>
              <a:t> </a:t>
            </a:r>
            <a:r>
              <a:rPr lang="en-US" sz="2000" i="1" dirty="0"/>
              <a:t>fast update mechanism</a:t>
            </a:r>
          </a:p>
          <a:p>
            <a:pPr marL="457177" lvl="1" indent="0">
              <a:buNone/>
            </a:pPr>
            <a:r>
              <a:rPr lang="en-US" sz="2000" b="1" dirty="0">
                <a:solidFill>
                  <a:srgbClr val="FF0000"/>
                </a:solidFill>
              </a:rPr>
              <a:t>❌</a:t>
            </a:r>
            <a:r>
              <a:rPr lang="en-US" sz="2000" dirty="0"/>
              <a:t> </a:t>
            </a:r>
            <a:r>
              <a:rPr lang="en-US" sz="2000" i="1" dirty="0"/>
              <a:t>no stopping criterion</a:t>
            </a:r>
          </a:p>
          <a:p>
            <a:pPr marL="457177" lvl="1" indent="0">
              <a:buNone/>
            </a:pPr>
            <a:r>
              <a:rPr lang="en-US" sz="2000" b="1" dirty="0">
                <a:solidFill>
                  <a:srgbClr val="FF0000"/>
                </a:solidFill>
              </a:rPr>
              <a:t>❌</a:t>
            </a: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b="1" dirty="0">
                <a:solidFill>
                  <a:srgbClr val="00B050"/>
                </a:solidFill>
              </a:rPr>
              <a:t>✅</a:t>
            </a:r>
            <a:r>
              <a:rPr lang="en-US" sz="2000" dirty="0"/>
              <a:t> </a:t>
            </a:r>
            <a:r>
              <a:rPr lang="en-US" sz="2000" i="1" dirty="0"/>
              <a:t>accuracy</a:t>
            </a:r>
          </a:p>
          <a:p>
            <a:pPr marL="457177" lvl="1" indent="0">
              <a:buNone/>
            </a:pPr>
            <a:r>
              <a:rPr lang="en-US" sz="2000" b="1" dirty="0">
                <a:solidFill>
                  <a:srgbClr val="00B050"/>
                </a:solidFill>
              </a:rPr>
              <a:t>✅</a:t>
            </a:r>
            <a:r>
              <a:rPr lang="en-US" sz="2000" dirty="0"/>
              <a:t> </a:t>
            </a:r>
            <a:r>
              <a:rPr lang="en-US" sz="2000" i="1" dirty="0"/>
              <a:t>stopping criterion</a:t>
            </a:r>
          </a:p>
          <a:p>
            <a:pPr marL="457177" lvl="1" indent="0">
              <a:buNone/>
            </a:pPr>
            <a:r>
              <a:rPr lang="en-US" sz="2000" b="1" dirty="0">
                <a:solidFill>
                  <a:srgbClr val="FFBA00"/>
                </a:solidFill>
              </a:rPr>
              <a:t>⚠️</a:t>
            </a:r>
            <a:r>
              <a:rPr lang="en-US" sz="2000" dirty="0"/>
              <a:t> </a:t>
            </a:r>
            <a:r>
              <a:rPr lang="en-US" sz="2000" i="1" dirty="0"/>
              <a:t>runtime</a:t>
            </a:r>
          </a:p>
          <a:p>
            <a:pPr marL="457177" lvl="1" indent="0">
              <a:buNone/>
            </a:pPr>
            <a:r>
              <a:rPr lang="en-US" sz="2000" b="1" dirty="0">
                <a:solidFill>
                  <a:srgbClr val="FF0000"/>
                </a:solidFill>
              </a:rPr>
              <a:t>❌</a:t>
            </a: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Kecman,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V. Kecman, S. Ventura, and  A. Cano.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64</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V. Kecman, S. Ventura, and A. Cano.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Kecman,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Kecman,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Kecman,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Kecman,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65</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17464</TotalTime>
  <Words>8273</Words>
  <Application>Microsoft Office PowerPoint</Application>
  <PresentationFormat>On-screen Show (16:9)</PresentationFormat>
  <Paragraphs>1279</Paragraphs>
  <Slides>65</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OLLA-L2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1539</cp:revision>
  <cp:lastPrinted>2018-09-10T21:17:52Z</cp:lastPrinted>
  <dcterms:created xsi:type="dcterms:W3CDTF">2018-03-13T10:23:44Z</dcterms:created>
  <dcterms:modified xsi:type="dcterms:W3CDTF">2018-09-12T21:25:25Z</dcterms:modified>
</cp:coreProperties>
</file>